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2" r:id="rId1"/>
  </p:sldMasterIdLst>
  <p:notesMasterIdLst>
    <p:notesMasterId r:id="rId45"/>
  </p:notesMasterIdLst>
  <p:handoutMasterIdLst>
    <p:handoutMasterId r:id="rId46"/>
  </p:handoutMasterIdLst>
  <p:sldIdLst>
    <p:sldId id="291" r:id="rId2"/>
    <p:sldId id="292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17" r:id="rId28"/>
    <p:sldId id="318" r:id="rId29"/>
    <p:sldId id="319" r:id="rId30"/>
    <p:sldId id="320" r:id="rId31"/>
    <p:sldId id="321" r:id="rId32"/>
    <p:sldId id="322" r:id="rId33"/>
    <p:sldId id="323" r:id="rId34"/>
    <p:sldId id="324" r:id="rId35"/>
    <p:sldId id="325" r:id="rId36"/>
    <p:sldId id="326" r:id="rId37"/>
    <p:sldId id="327" r:id="rId38"/>
    <p:sldId id="328" r:id="rId39"/>
    <p:sldId id="329" r:id="rId40"/>
    <p:sldId id="340" r:id="rId41"/>
    <p:sldId id="401" r:id="rId42"/>
    <p:sldId id="405" r:id="rId43"/>
    <p:sldId id="493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35482EB-4CC0-4EC7-8FA2-DF8E43AE6011}">
          <p14:sldIdLst>
            <p14:sldId id="291"/>
            <p14:sldId id="292"/>
            <p14:sldId id="293"/>
          </p14:sldIdLst>
        </p14:section>
        <p14:section name="Seven Testing Principles" id="{7BEA4179-EB04-4418-B5A4-565C3CF21297}">
          <p14:sldIdLst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</p14:sldIdLst>
        </p14:section>
        <p14:section name="What is Unit Testing?" id="{C05BD989-252A-4AFA-B744-CDDCCB8E14D8}">
          <p14:sldIdLst>
            <p14:sldId id="302"/>
            <p14:sldId id="303"/>
            <p14:sldId id="304"/>
            <p14:sldId id="305"/>
            <p14:sldId id="306"/>
          </p14:sldIdLst>
        </p14:section>
        <p14:section name="Unit Testing Frameworks" id="{6F4F91BA-177C-4259-B6D6-2C748D26FE52}">
          <p14:sldIdLst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</p14:sldIdLst>
        </p14:section>
        <p14:section name="Good Practices" id="{C2790E82-D56E-4E20-948C-32C63B29B72E}">
          <p14:sldIdLst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</p14:sldIdLst>
        </p14:section>
        <p14:section name="Conclusion" id="{384A5352-A1E2-40E1-AEDA-8C1DFB0C031C}">
          <p14:sldIdLst>
            <p14:sldId id="340"/>
            <p14:sldId id="401"/>
            <p14:sldId id="405"/>
            <p14:sldId id="4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F2A40D"/>
    <a:srgbClr val="DBBD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C232DE-2511-49A3-B33B-FD78A94CD8E3}" v="22" dt="2019-12-04T16:40:36.347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99" autoAdjust="0"/>
    <p:restoredTop sz="95214" autoAdjust="0"/>
  </p:normalViewPr>
  <p:slideViewPr>
    <p:cSldViewPr showGuides="1">
      <p:cViewPr varScale="1">
        <p:scale>
          <a:sx n="69" d="100"/>
          <a:sy n="69" d="100"/>
        </p:scale>
        <p:origin x="540" y="4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9.3.2021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B0CE9A7C-F4CB-400F-AAA0-F307462C51E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1016678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6E27CF6D-6170-4FDF-8910-8926163A912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1696053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5988AECE-162D-4CC3-80C5-72717D52CE8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746590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0F56FBBF-A57D-4785-91D8-3B2FFF31327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887044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AF1A17BD-0CF1-4430-A17C-134032A43A8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745202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B167A3D-3D68-4F3C-972B-756A92FCF79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282298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A2DD27B6-6ADB-420E-A643-C8A3AD7B80A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1705825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6CB802A7-039C-436B-ABC4-6F144001841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69948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7C82559-23AA-443D-9BA0-3FA32896981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25371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452766D-5988-4A85-9A9D-1504D9E40207}" type="slidenum">
              <a:rPr lang="en-US"/>
              <a:pPr/>
              <a:t>2</a:t>
            </a:fld>
            <a:r>
              <a:rPr lang="en-US" dirty="0"/>
              <a:t>##</a:t>
            </a:r>
          </a:p>
        </p:txBody>
      </p:sp>
      <p:sp>
        <p:nvSpPr>
          <p:cNvPr id="424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0345B7-0DDF-4254-9297-E8803A34DCD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701657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4A3F2C3A-44CA-42F6-A93B-62A13F09E5D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556330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your opinion which operation is most likely to cause your Operation system to fail?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Opening Microsoft Word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 IE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Opening 10 different application all at the same time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D167B-4817-4434-BCA0-BA5CE9CD0AA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AE33BD6D-2A89-4B21-862F-DBDEA32EE78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964672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D167B-4817-4434-BCA0-BA5CE9CD0AA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A8992306-FD29-45BA-B52C-DBB65728F7A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385344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0C9A64C8-F6EE-4AD1-A159-3F0C2C885CC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246455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FD5873E5-C33C-4A83-966D-778651E97F7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503141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9F93855-908C-494A-8686-4981DB527E9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880551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2A7601DD-A2A0-4027-A6CF-737C667ABF4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924719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hyperlink" Target="https://about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7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1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13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pic>
        <p:nvPicPr>
          <p:cNvPr id="15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sp>
        <p:nvSpPr>
          <p:cNvPr id="16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7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187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https://about.softuni.bg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title style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37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8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dirty="0">
                <a:hlinkClick r:id="rId2"/>
              </a:rPr>
              <a:t>https://about.softuni.bg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. 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39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40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41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4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43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44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4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46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5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pic>
        <p:nvPicPr>
          <p:cNvPr id="5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80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endParaRPr lang="en-US" noProof="1"/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  <p:pic>
        <p:nvPicPr>
          <p:cNvPr id="14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5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sp>
        <p:nvSpPr>
          <p:cNvPr id="22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23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60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10287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CDBCC2-1C96-44BC-B992-7B0C49C34904}"/>
              </a:ext>
            </a:extLst>
          </p:cNvPr>
          <p:cNvGrpSpPr/>
          <p:nvPr/>
        </p:nvGrpSpPr>
        <p:grpSpPr>
          <a:xfrm>
            <a:off x="185076" y="1868177"/>
            <a:ext cx="1937508" cy="3070349"/>
            <a:chOff x="3928039" y="1792355"/>
            <a:chExt cx="1830304" cy="29004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D71B3A8-4D39-42CF-9255-81EA3A622DD6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98059F9-1874-426D-8AF7-A12C21F37DD9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A3A1E077-DBDF-48F0-A924-604984B940A2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798B1F51-1FA4-4199-81C7-62356C936CC9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40A224C8-1233-40F7-96AB-BFF79AF6CDCB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id="{B57C7CCC-E218-4321-8C7B-3F0C5753C7A1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AF309CA-A56C-4ABC-B293-420F4EB1A9B4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07955808-2AC7-44EB-8B6D-82B974E53A3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C6420D7-AEAB-45EF-8D46-11EB06E4AF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6C7FABC-6773-44F6-990B-3EB082BE9B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FAD48E1-DC45-4B3D-9CE5-613250708496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01FD1D1-046F-457B-AB63-2702CE3E90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95660C3-C72C-43EE-9C4A-170F85E5BE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74EE503-8FC0-42A6-8860-CA4EE4227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4189FDA-9FE8-490B-8A70-2E941811021F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DA3EFCD-0DF8-419D-8533-D781521E59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C3CC6A5A-182E-4A09-9C04-EB191881D7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40C8953-0555-48CC-8255-78F17E053E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9B538CA-8CCB-43FB-B5E5-5FC04EBC1F54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673735" y="4203953"/>
            <a:ext cx="955204" cy="0"/>
          </a:xfrm>
          <a:prstGeom prst="line">
            <a:avLst/>
          </a:prstGeom>
          <a:solidFill>
            <a:srgbClr val="464646"/>
          </a:solidFill>
          <a:ln w="38100">
            <a:solidFill>
              <a:srgbClr val="46464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9B538CA-8CCB-43FB-B5E5-5FC04EBC1F54}"/>
              </a:ext>
            </a:extLst>
          </p:cNvPr>
          <p:cNvCxnSpPr>
            <a:cxnSpLocks/>
            <a:stCxn id="26" idx="2"/>
          </p:cNvCxnSpPr>
          <p:nvPr userDrawn="1"/>
        </p:nvCxnSpPr>
        <p:spPr>
          <a:xfrm flipH="1">
            <a:off x="673735" y="4203953"/>
            <a:ext cx="955204" cy="0"/>
          </a:xfrm>
          <a:prstGeom prst="line">
            <a:avLst/>
          </a:prstGeom>
          <a:solidFill>
            <a:srgbClr val="464646"/>
          </a:solidFill>
          <a:ln w="38100">
            <a:solidFill>
              <a:srgbClr val="46464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363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CF60135-47AA-48F0-96BA-0E795668ABDB}"/>
              </a:ext>
            </a:extLst>
          </p:cNvPr>
          <p:cNvGrpSpPr/>
          <p:nvPr/>
        </p:nvGrpSpPr>
        <p:grpSpPr>
          <a:xfrm>
            <a:off x="392806" y="3429000"/>
            <a:ext cx="1522048" cy="2411973"/>
            <a:chOff x="3928039" y="1792355"/>
            <a:chExt cx="1830304" cy="290046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823380E-3936-41AF-BDF7-DA54D75BBF6B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52B047D9-D8DD-45C7-9BC8-6D4F682F5182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8" name="Rectangle 5">
                <a:extLst>
                  <a:ext uri="{FF2B5EF4-FFF2-40B4-BE49-F238E27FC236}">
                    <a16:creationId xmlns:a16="http://schemas.microsoft.com/office/drawing/2014/main" id="{4D84FE51-BD8E-47EA-9463-CE02FEA31766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9" name="Rectangle 5">
                <a:extLst>
                  <a:ext uri="{FF2B5EF4-FFF2-40B4-BE49-F238E27FC236}">
                    <a16:creationId xmlns:a16="http://schemas.microsoft.com/office/drawing/2014/main" id="{F5C8F037-C197-4219-AC87-3A81763512BC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786EE401-CF8E-439B-94A0-EE6F3A7D5798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1" name="Arc 50">
                <a:extLst>
                  <a:ext uri="{FF2B5EF4-FFF2-40B4-BE49-F238E27FC236}">
                    <a16:creationId xmlns:a16="http://schemas.microsoft.com/office/drawing/2014/main" id="{8D9ACD38-B3EB-4A63-9730-CBF0501BF235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64EE493E-A353-4C75-A3B9-D48ABA2C57CC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18408B9-204E-42E3-9E79-33E047E869B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AB66D97-DF6F-4CD2-AF13-42B5C852F6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2AFBA69-C196-4703-8AAB-5F72A8EDCE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AFC66C1-0C1C-4332-9C4E-782574C896B8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72CA8AD-EAF6-40BE-9DDE-ECDB4A980C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7DD3EC7-1A13-4AFE-BD6F-DA12C281FA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46151FA-19E9-4E84-A082-EDAC6F76EA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3423EEF0-5B70-4091-B2DA-0740D2609643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9A8AAA7-98E7-4224-B027-830FFCC285A3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2129EC38-471E-4685-973E-BA7A7F567C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678142BE-84C9-4834-B6CC-6623E40166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pic>
        <p:nvPicPr>
          <p:cNvPr id="2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8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4248838-4E67-439E-AE0A-0043D2CB04D6}"/>
              </a:ext>
            </a:extLst>
          </p:cNvPr>
          <p:cNvGrpSpPr/>
          <p:nvPr/>
        </p:nvGrpSpPr>
        <p:grpSpPr>
          <a:xfrm>
            <a:off x="108596" y="5591709"/>
            <a:ext cx="641749" cy="1016973"/>
            <a:chOff x="3928039" y="1792355"/>
            <a:chExt cx="1830304" cy="290046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10CFD6A-2427-49D5-846A-5F93601D4184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17B1AE5-5C36-4839-BA1F-B404EA44E701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3" name="Rectangle 5">
                <a:extLst>
                  <a:ext uri="{FF2B5EF4-FFF2-40B4-BE49-F238E27FC236}">
                    <a16:creationId xmlns:a16="http://schemas.microsoft.com/office/drawing/2014/main" id="{FB963D79-BB49-4A1D-BA66-EA0670C79BAE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4" name="Rectangle 5">
                <a:extLst>
                  <a:ext uri="{FF2B5EF4-FFF2-40B4-BE49-F238E27FC236}">
                    <a16:creationId xmlns:a16="http://schemas.microsoft.com/office/drawing/2014/main" id="{6D7746D8-B913-493B-AAE9-25BC6893D40E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id="{29031C02-E965-417B-8799-96061B14F30D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6" name="Arc 45">
                <a:extLst>
                  <a:ext uri="{FF2B5EF4-FFF2-40B4-BE49-F238E27FC236}">
                    <a16:creationId xmlns:a16="http://schemas.microsoft.com/office/drawing/2014/main" id="{26BFD8A6-BC99-4B16-BA10-08A9E5C681C0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B310277F-A78E-4FB9-9EA9-88BE4F1D585B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92CF92B-C212-4542-83AE-A0058B5BB5EA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63B4374-5C0D-461F-B3BD-78D99614D36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BC6FDE7-AEA1-4230-8433-4C088A0FF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4D1021D-07C7-4331-8FF6-36980A30978B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3B7FE99-95CF-45D5-966B-87A979B934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1BBA69B-19FF-4ADB-A739-AD8136A5F0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FD1D86B-562B-40B2-8E46-34233EFEE7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388C17BD-16A1-43C5-BFFA-2FF9174719E1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B3B910E-ACFC-4F28-8E28-F02E1588B8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57772B6-06C0-4F54-AA94-D3F92DA471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3370C1F-7876-4278-AB20-78F6CAA385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6034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sp>
        <p:nvSpPr>
          <p:cNvPr id="12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3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46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14F779A7-4A91-448B-BEFA-956C70A1C22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8276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sp>
        <p:nvSpPr>
          <p:cNvPr id="16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7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3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5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400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about.softuni.bg/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softuni.bg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hyperlink" Target="https://softuni.bg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https://softuni.bg</a:t>
            </a:r>
            <a:endParaRPr lang="en-US" dirty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671147" y="5175130"/>
            <a:ext cx="2951518" cy="832014"/>
          </a:xfrm>
        </p:spPr>
        <p:txBody>
          <a:bodyPr/>
          <a:lstStyle/>
          <a:p>
            <a:r>
              <a:rPr lang="en-US" dirty="0"/>
              <a:t>Technical Trainers</a:t>
            </a:r>
          </a:p>
          <a:p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71147" y="4650873"/>
            <a:ext cx="2951518" cy="958651"/>
          </a:xfrm>
        </p:spPr>
        <p:txBody>
          <a:bodyPr/>
          <a:lstStyle/>
          <a:p>
            <a:r>
              <a:rPr lang="en-US" dirty="0"/>
              <a:t>SoftUni Team</a:t>
            </a:r>
          </a:p>
          <a:p>
            <a:endParaRPr lang="bg-BG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spcAft>
                <a:spcPts val="0"/>
              </a:spcAft>
            </a:pPr>
            <a:r>
              <a:rPr lang="en-US" sz="4400" dirty="0"/>
              <a:t>Building Rock-Solid Software</a:t>
            </a:r>
          </a:p>
          <a:p>
            <a:pPr>
              <a:spcAft>
                <a:spcPts val="0"/>
              </a:spcAft>
            </a:pPr>
            <a:endParaRPr lang="en-US" sz="30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/>
              <a:t>Unit Testing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D9F1BDA-F97C-4297-B733-9377B9EBC4AA}"/>
              </a:ext>
            </a:extLst>
          </p:cNvPr>
          <p:cNvGrpSpPr/>
          <p:nvPr/>
        </p:nvGrpSpPr>
        <p:grpSpPr>
          <a:xfrm>
            <a:off x="212516" y="2837976"/>
            <a:ext cx="3491328" cy="1410106"/>
            <a:chOff x="3954672" y="2553477"/>
            <a:chExt cx="4282656" cy="1729714"/>
          </a:xfrm>
        </p:grpSpPr>
        <p:grpSp>
          <p:nvGrpSpPr>
            <p:cNvPr id="13" name="Group 12"/>
            <p:cNvGrpSpPr/>
            <p:nvPr/>
          </p:nvGrpSpPr>
          <p:grpSpPr>
            <a:xfrm>
              <a:off x="3954672" y="2613531"/>
              <a:ext cx="1786155" cy="1600500"/>
              <a:chOff x="9845969" y="4403679"/>
              <a:chExt cx="1564686" cy="1447800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9904412" y="4403679"/>
                <a:ext cx="1447800" cy="14478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 dirty="0"/>
              </a:p>
            </p:txBody>
          </p:sp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45969" y="4411479"/>
                <a:ext cx="1564686" cy="1440000"/>
              </a:xfrm>
              <a:prstGeom prst="rect">
                <a:avLst/>
              </a:prstGeom>
            </p:spPr>
          </p:pic>
        </p:grpSp>
        <p:grpSp>
          <p:nvGrpSpPr>
            <p:cNvPr id="15" name="Group 14"/>
            <p:cNvGrpSpPr/>
            <p:nvPr/>
          </p:nvGrpSpPr>
          <p:grpSpPr>
            <a:xfrm>
              <a:off x="6584603" y="2553477"/>
              <a:ext cx="1652725" cy="1729714"/>
              <a:chOff x="9542415" y="4380964"/>
              <a:chExt cx="1733597" cy="1873556"/>
            </a:xfrm>
          </p:grpSpPr>
          <p:grpSp>
            <p:nvGrpSpPr>
              <p:cNvPr id="23" name="Group 22"/>
              <p:cNvGrpSpPr/>
              <p:nvPr/>
            </p:nvGrpSpPr>
            <p:grpSpPr>
              <a:xfrm rot="5400000">
                <a:off x="9472436" y="4450943"/>
                <a:ext cx="1873556" cy="1733597"/>
                <a:chOff x="9845969" y="4403679"/>
                <a:chExt cx="1564686" cy="1447800"/>
              </a:xfrm>
            </p:grpSpPr>
            <p:sp>
              <p:nvSpPr>
                <p:cNvPr id="28" name="Oval 27"/>
                <p:cNvSpPr/>
                <p:nvPr/>
              </p:nvSpPr>
              <p:spPr>
                <a:xfrm>
                  <a:off x="9904412" y="4403679"/>
                  <a:ext cx="1447800" cy="144780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800" dirty="0"/>
                </a:p>
              </p:txBody>
            </p:sp>
            <p:pic>
              <p:nvPicPr>
                <p:cNvPr id="29" name="Picture 28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845969" y="4411479"/>
                  <a:ext cx="1564686" cy="1440000"/>
                </a:xfrm>
                <a:prstGeom prst="rect">
                  <a:avLst/>
                </a:prstGeom>
              </p:spPr>
            </p:pic>
          </p:grpSp>
          <p:cxnSp>
            <p:nvCxnSpPr>
              <p:cNvPr id="24" name="Straight Connector 23"/>
              <p:cNvCxnSpPr/>
              <p:nvPr/>
            </p:nvCxnSpPr>
            <p:spPr>
              <a:xfrm flipH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 flipH="1">
                <a:off x="10822395" y="5388452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 flipH="1" flipV="1">
                <a:off x="10824676" y="5106363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flipH="1" flipV="1">
                <a:off x="10822395" y="5383890"/>
                <a:ext cx="91242" cy="12931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Arrow: Down 21"/>
            <p:cNvSpPr/>
            <p:nvPr/>
          </p:nvSpPr>
          <p:spPr>
            <a:xfrm rot="16200000">
              <a:off x="5983016" y="3195475"/>
              <a:ext cx="359397" cy="534205"/>
            </a:xfrm>
            <a:prstGeom prst="downArrow">
              <a:avLst/>
            </a:prstGeom>
            <a:solidFill>
              <a:schemeClr val="dk2">
                <a:alpha val="80000"/>
              </a:schemeClr>
            </a:solidFill>
            <a:ln w="19050">
              <a:solidFill>
                <a:schemeClr val="tx1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6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14ADD229-CBDC-4A62-996F-F2653AB559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sz="3400" dirty="0"/>
              <a:t>Testing shows presence of defects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Testing can </a:t>
            </a:r>
            <a:r>
              <a:rPr lang="en-US" sz="3200" b="1" dirty="0">
                <a:solidFill>
                  <a:schemeClr val="bg1"/>
                </a:solidFill>
              </a:rPr>
              <a:t>show that defects are present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Cannot prove that there are no defects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Appropriate testing </a:t>
            </a:r>
            <a:r>
              <a:rPr lang="en-US" sz="3200" b="1" dirty="0">
                <a:solidFill>
                  <a:schemeClr val="bg1"/>
                </a:solidFill>
              </a:rPr>
              <a:t>reduces</a:t>
            </a:r>
            <a:r>
              <a:rPr lang="en-US" sz="3200" dirty="0"/>
              <a:t> the probability for defects</a:t>
            </a:r>
          </a:p>
          <a:p>
            <a:pPr>
              <a:lnSpc>
                <a:spcPct val="100000"/>
              </a:lnSpc>
              <a:buSzPct val="90000"/>
            </a:pPr>
            <a:endParaRPr lang="en-US" sz="3400" dirty="0"/>
          </a:p>
          <a:p>
            <a:pPr>
              <a:lnSpc>
                <a:spcPct val="100000"/>
              </a:lnSpc>
              <a:buSzPct val="90000"/>
            </a:pPr>
            <a:endParaRPr lang="bg-BG" sz="3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(5)</a:t>
            </a:r>
          </a:p>
        </p:txBody>
      </p:sp>
    </p:spTree>
    <p:extLst>
      <p:ext uri="{BB962C8B-B14F-4D97-AF65-F5344CB8AC3E}">
        <p14:creationId xmlns:p14="http://schemas.microsoft.com/office/powerpoint/2010/main" val="770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A384A04F-E904-4E4F-8AD9-D7632A84F8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sz="3400" dirty="0"/>
              <a:t>Absence-of-errors fallacy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Finding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chemeClr val="bg1"/>
                </a:solidFill>
              </a:rPr>
              <a:t>fixing</a:t>
            </a:r>
            <a:r>
              <a:rPr lang="en-US" sz="3200" dirty="0"/>
              <a:t> defects itself does not help in these cases:</a:t>
            </a:r>
          </a:p>
          <a:p>
            <a:pPr lvl="2"/>
            <a:r>
              <a:rPr lang="en-US" sz="3000" dirty="0"/>
              <a:t>The system built is unusable</a:t>
            </a:r>
          </a:p>
          <a:p>
            <a:pPr lvl="2"/>
            <a:r>
              <a:rPr lang="en-US" sz="3000" dirty="0"/>
              <a:t>Does not fulfill the users’ needs and expectations</a:t>
            </a:r>
          </a:p>
          <a:p>
            <a:pPr>
              <a:lnSpc>
                <a:spcPct val="100000"/>
              </a:lnSpc>
              <a:buSzPct val="90000"/>
            </a:pPr>
            <a:endParaRPr lang="bg-BG" sz="3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(6)</a:t>
            </a:r>
          </a:p>
        </p:txBody>
      </p:sp>
    </p:spTree>
    <p:extLst>
      <p:ext uri="{BB962C8B-B14F-4D97-AF65-F5344CB8AC3E}">
        <p14:creationId xmlns:p14="http://schemas.microsoft.com/office/powerpoint/2010/main" val="249055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376" y="1150460"/>
            <a:ext cx="2695826" cy="2695826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321D7517-9CCB-45BB-B5CB-1ECC08D595A5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Software Used to Test Software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CF49918-73C9-4DBE-9F08-35806CF7137F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dirty="0"/>
              <a:t>is Unit </a:t>
            </a:r>
            <a:r>
              <a:rPr lang="en-US" dirty="0" smtClean="0"/>
              <a:t>Testing</a:t>
            </a:r>
            <a:r>
              <a:rPr lang="bg-BG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17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041766" y="1121143"/>
            <a:ext cx="10129234" cy="55465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Not </a:t>
            </a:r>
            <a:r>
              <a:rPr lang="en-US" b="1" dirty="0">
                <a:solidFill>
                  <a:schemeClr val="bg1"/>
                </a:solidFill>
              </a:rPr>
              <a:t>structured</a:t>
            </a:r>
          </a:p>
          <a:p>
            <a:pPr>
              <a:lnSpc>
                <a:spcPct val="100000"/>
              </a:lnSpc>
            </a:pPr>
            <a:r>
              <a:rPr lang="en-US" dirty="0"/>
              <a:t>Not </a:t>
            </a:r>
            <a:r>
              <a:rPr lang="en-US" b="1" dirty="0">
                <a:solidFill>
                  <a:schemeClr val="bg1"/>
                </a:solidFill>
              </a:rPr>
              <a:t>repeatable</a:t>
            </a:r>
          </a:p>
          <a:p>
            <a:pPr>
              <a:lnSpc>
                <a:spcPct val="100000"/>
              </a:lnSpc>
            </a:pPr>
            <a:r>
              <a:rPr lang="en-US" dirty="0"/>
              <a:t>Can’t </a:t>
            </a:r>
            <a:r>
              <a:rPr lang="en-US" b="1" dirty="0">
                <a:solidFill>
                  <a:schemeClr val="bg1"/>
                </a:solidFill>
              </a:rPr>
              <a:t>cover</a:t>
            </a:r>
            <a:r>
              <a:rPr lang="en-US" dirty="0"/>
              <a:t> all of the code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Not</a:t>
            </a:r>
            <a:r>
              <a:rPr lang="en-US" dirty="0"/>
              <a:t> as </a:t>
            </a:r>
            <a:r>
              <a:rPr lang="en-US" b="1" dirty="0">
                <a:solidFill>
                  <a:schemeClr val="bg1"/>
                </a:solidFill>
              </a:rPr>
              <a:t>easy</a:t>
            </a:r>
            <a:r>
              <a:rPr lang="en-US" dirty="0"/>
              <a:t> as it should be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Manual Testing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822827" y="3887035"/>
            <a:ext cx="7638173" cy="247283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void TestSum() 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if (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this.Sum(1, 2) != 3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) 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 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throw new Exception("1 + 2 != 3")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D2552E68-3994-4490-BAF8-FE1C381D5622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5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1E74AF2B-CD37-4320-B900-1930DA672F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 need a </a:t>
            </a:r>
            <a:r>
              <a:rPr lang="en-US" b="1" dirty="0">
                <a:solidFill>
                  <a:schemeClr val="bg1"/>
                </a:solidFill>
              </a:rPr>
              <a:t>structured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approach</a:t>
            </a:r>
            <a:r>
              <a:rPr lang="en-US" dirty="0"/>
              <a:t> that:</a:t>
            </a:r>
          </a:p>
          <a:p>
            <a:pPr lvl="1"/>
            <a:r>
              <a:rPr lang="en-US" sz="3200" dirty="0"/>
              <a:t>Allows </a:t>
            </a:r>
            <a:r>
              <a:rPr lang="en-US" sz="3200" b="1" dirty="0">
                <a:solidFill>
                  <a:schemeClr val="bg1"/>
                </a:solidFill>
              </a:rPr>
              <a:t>refactoring</a:t>
            </a:r>
          </a:p>
          <a:p>
            <a:pPr lvl="1"/>
            <a:r>
              <a:rPr lang="en-US" sz="3200" dirty="0"/>
              <a:t>Reduces the </a:t>
            </a:r>
            <a:r>
              <a:rPr lang="en-US" sz="3200" b="1" dirty="0">
                <a:solidFill>
                  <a:schemeClr val="bg1"/>
                </a:solidFill>
              </a:rPr>
              <a:t>cost of change</a:t>
            </a:r>
          </a:p>
          <a:p>
            <a:pPr lvl="1">
              <a:lnSpc>
                <a:spcPct val="100000"/>
              </a:lnSpc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Decreases</a:t>
            </a:r>
            <a:r>
              <a:rPr lang="en-US" sz="3200" dirty="0"/>
              <a:t> the number of </a:t>
            </a:r>
            <a:r>
              <a:rPr lang="en-US" sz="3200" b="1" dirty="0">
                <a:solidFill>
                  <a:schemeClr val="bg1"/>
                </a:solidFill>
              </a:rPr>
              <a:t>defects</a:t>
            </a:r>
            <a:r>
              <a:rPr lang="en-US" sz="3200" dirty="0"/>
              <a:t> in the code </a:t>
            </a:r>
          </a:p>
          <a:p>
            <a:pPr>
              <a:lnSpc>
                <a:spcPct val="100000"/>
              </a:lnSpc>
            </a:pPr>
            <a:r>
              <a:rPr lang="en-US" sz="3400" dirty="0"/>
              <a:t>Bonus: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Improves </a:t>
            </a:r>
            <a:r>
              <a:rPr lang="en-US" sz="3200" b="1" dirty="0">
                <a:solidFill>
                  <a:schemeClr val="bg1"/>
                </a:solidFill>
              </a:rPr>
              <a:t>design</a:t>
            </a:r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Moving Away from Manual Testing</a:t>
            </a:r>
          </a:p>
        </p:txBody>
      </p:sp>
    </p:spTree>
    <p:extLst>
      <p:ext uri="{BB962C8B-B14F-4D97-AF65-F5344CB8AC3E}">
        <p14:creationId xmlns:p14="http://schemas.microsoft.com/office/powerpoint/2010/main" val="179379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System</a:t>
            </a:r>
            <a:r>
              <a:rPr lang="en-US" dirty="0"/>
              <a:t> tests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Integration</a:t>
            </a:r>
            <a:r>
              <a:rPr lang="en-US" dirty="0"/>
              <a:t> tests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Unit</a:t>
            </a:r>
            <a:r>
              <a:rPr lang="en-US" dirty="0"/>
              <a:t> tests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Automated Testing</a:t>
            </a:r>
          </a:p>
        </p:txBody>
      </p:sp>
      <p:sp>
        <p:nvSpPr>
          <p:cNvPr id="6" name="Oval 5"/>
          <p:cNvSpPr/>
          <p:nvPr/>
        </p:nvSpPr>
        <p:spPr>
          <a:xfrm>
            <a:off x="5061081" y="2541489"/>
            <a:ext cx="4244959" cy="3624339"/>
          </a:xfrm>
          <a:prstGeom prst="ellipse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</a:t>
            </a:r>
          </a:p>
        </p:txBody>
      </p:sp>
      <p:sp>
        <p:nvSpPr>
          <p:cNvPr id="11" name="Oval 10"/>
          <p:cNvSpPr/>
          <p:nvPr/>
        </p:nvSpPr>
        <p:spPr>
          <a:xfrm>
            <a:off x="3571625" y="3876773"/>
            <a:ext cx="2681027" cy="2289057"/>
          </a:xfrm>
          <a:prstGeom prst="ellipse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Integration</a:t>
            </a:r>
          </a:p>
        </p:txBody>
      </p:sp>
      <p:sp>
        <p:nvSpPr>
          <p:cNvPr id="10" name="Oval 9"/>
          <p:cNvSpPr/>
          <p:nvPr/>
        </p:nvSpPr>
        <p:spPr>
          <a:xfrm>
            <a:off x="2529004" y="4956391"/>
            <a:ext cx="1416538" cy="1209438"/>
          </a:xfrm>
          <a:prstGeom prst="ellipse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E5534F-8EB8-472A-9078-9D64EC814602}"/>
              </a:ext>
            </a:extLst>
          </p:cNvPr>
          <p:cNvSpPr txBox="1"/>
          <p:nvPr/>
        </p:nvSpPr>
        <p:spPr>
          <a:xfrm>
            <a:off x="6186000" y="997199"/>
            <a:ext cx="5386759" cy="141657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none" lIns="144000" tIns="108000" rIns="144000" bIns="108000" rtlCol="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dirty="0"/>
              <a:t>More types of testing: Regression, UI,</a:t>
            </a:r>
            <a:br>
              <a:rPr lang="en-US" sz="2400" dirty="0"/>
            </a:br>
            <a:r>
              <a:rPr lang="en-US" sz="2400" dirty="0"/>
              <a:t>Load, Performance, Stress, Security,</a:t>
            </a:r>
            <a:br>
              <a:rPr lang="en-US" sz="2400" dirty="0"/>
            </a:br>
            <a:r>
              <a:rPr lang="en-US" sz="2400" dirty="0"/>
              <a:t>Manual, Acceptance, Black-box, A/B, etc.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763825C7-5EF9-41B3-BC88-651B34D7A462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998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F1E7EC-EDF3-4127-A4E3-D79096FBD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Tests</a:t>
            </a:r>
          </a:p>
        </p:txBody>
      </p:sp>
      <p:pic>
        <p:nvPicPr>
          <p:cNvPr id="1026" name="Picture 2" descr="2 Unit tests, 0 Integration Tests">
            <a:extLst>
              <a:ext uri="{FF2B5EF4-FFF2-40B4-BE49-F238E27FC236}">
                <a16:creationId xmlns:a16="http://schemas.microsoft.com/office/drawing/2014/main" id="{A0D9C8A5-1A11-475B-801D-C699E2A334E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4" y="1504949"/>
            <a:ext cx="8144475" cy="458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">
            <a:extLst>
              <a:ext uri="{FF2B5EF4-FFF2-40B4-BE49-F238E27FC236}">
                <a16:creationId xmlns:a16="http://schemas.microsoft.com/office/drawing/2014/main" id="{4AB0CCC6-6015-4F9D-A6A8-85CCABFC6215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78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952" y="1314000"/>
            <a:ext cx="2708095" cy="270809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F05BDC5-3A47-45B7-BB1C-F541AF952AE5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 smtClean="0"/>
              <a:t>Unit Testing Frameworks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319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41766" y="1121143"/>
            <a:ext cx="10129234" cy="5546589"/>
          </a:xfrm>
        </p:spPr>
        <p:txBody>
          <a:bodyPr/>
          <a:lstStyle/>
          <a:p>
            <a:r>
              <a:rPr lang="en-GB" dirty="0"/>
              <a:t>Initially ported from </a:t>
            </a:r>
            <a:r>
              <a:rPr lang="en-GB" b="1" dirty="0">
                <a:solidFill>
                  <a:schemeClr val="bg1"/>
                </a:solidFill>
              </a:rPr>
              <a:t>Junit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NUnit</a:t>
            </a:r>
            <a:r>
              <a:rPr lang="en-US" dirty="0"/>
              <a:t> version </a:t>
            </a:r>
            <a:r>
              <a:rPr lang="en-US" b="1" dirty="0">
                <a:solidFill>
                  <a:schemeClr val="bg1"/>
                </a:solidFill>
              </a:rPr>
              <a:t>3.0</a:t>
            </a:r>
            <a:r>
              <a:rPr lang="en-US" dirty="0"/>
              <a:t>, has been completely </a:t>
            </a:r>
            <a:r>
              <a:rPr lang="en-US" b="1" dirty="0">
                <a:solidFill>
                  <a:schemeClr val="bg1"/>
                </a:solidFill>
              </a:rPr>
              <a:t>rewritten</a:t>
            </a:r>
          </a:p>
          <a:p>
            <a:r>
              <a:rPr lang="en-US" dirty="0"/>
              <a:t>NUnit is an </a:t>
            </a:r>
            <a:r>
              <a:rPr lang="en-US" b="1" dirty="0">
                <a:solidFill>
                  <a:schemeClr val="bg1"/>
                </a:solidFill>
              </a:rPr>
              <a:t>Open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Source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software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Support</a:t>
            </a:r>
            <a:r>
              <a:rPr lang="en-US" dirty="0"/>
              <a:t> for a wide range of </a:t>
            </a:r>
            <a:r>
              <a:rPr lang="en-US" b="1" dirty="0">
                <a:solidFill>
                  <a:schemeClr val="bg1"/>
                </a:solidFill>
              </a:rPr>
              <a:t>.NET platforms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NUnit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4A429B5-868B-45AF-BB9C-99EDD5636D5B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31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72488248-9F44-40D9-B421-43A51A8C43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NUnit allows for </a:t>
            </a:r>
            <a:r>
              <a:rPr lang="en-US" b="1" dirty="0">
                <a:solidFill>
                  <a:schemeClr val="bg1"/>
                </a:solidFill>
              </a:rPr>
              <a:t>parameterized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tests</a:t>
            </a:r>
          </a:p>
          <a:p>
            <a:pPr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</a:rPr>
              <a:t>Readable </a:t>
            </a:r>
            <a:r>
              <a:rPr lang="en-GB" dirty="0"/>
              <a:t>Assert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/>
              <a:t>method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/>
              <a:t>NUnit has </a:t>
            </a:r>
            <a:r>
              <a:rPr lang="en-US" b="1" dirty="0">
                <a:solidFill>
                  <a:schemeClr val="bg1"/>
                </a:solidFill>
              </a:rPr>
              <a:t>frequent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version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updates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MS-Test has only one </a:t>
            </a:r>
            <a:br>
              <a:rPr lang="en-US" dirty="0"/>
            </a:br>
            <a:r>
              <a:rPr lang="en-US" dirty="0"/>
              <a:t>per VS version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Expected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exception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message assertion </a:t>
            </a:r>
          </a:p>
          <a:p>
            <a:pPr lvl="1"/>
            <a:r>
              <a:rPr lang="en-US" dirty="0"/>
              <a:t>Can be done using </a:t>
            </a:r>
            <a:r>
              <a:rPr lang="en-US" b="1" dirty="0">
                <a:solidFill>
                  <a:schemeClr val="bg1"/>
                </a:solidFill>
              </a:rPr>
              <a:t>attribute</a:t>
            </a:r>
            <a:r>
              <a:rPr lang="en-US" dirty="0"/>
              <a:t> in NUnit</a:t>
            </a:r>
          </a:p>
          <a:p>
            <a:pPr lvl="1"/>
            <a:r>
              <a:rPr lang="en-US" dirty="0"/>
              <a:t>Must be done using </a:t>
            </a:r>
            <a:r>
              <a:rPr lang="en-US" b="1" dirty="0">
                <a:solidFill>
                  <a:schemeClr val="bg1"/>
                </a:solidFill>
              </a:rPr>
              <a:t>Try-Catch</a:t>
            </a:r>
            <a:r>
              <a:rPr lang="en-US" dirty="0"/>
              <a:t> in MS-Test</a:t>
            </a:r>
          </a:p>
          <a:p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Nunit vs MSTest</a:t>
            </a:r>
          </a:p>
        </p:txBody>
      </p:sp>
    </p:spTree>
    <p:extLst>
      <p:ext uri="{BB962C8B-B14F-4D97-AF65-F5344CB8AC3E}">
        <p14:creationId xmlns:p14="http://schemas.microsoft.com/office/powerpoint/2010/main" val="202530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6ED51393-404C-46FF-AA58-53F734E8C0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Seven Testing Principles</a:t>
            </a:r>
          </a:p>
          <a:p>
            <a:r>
              <a:rPr lang="en-GB" dirty="0"/>
              <a:t>What is Unit Testing?</a:t>
            </a:r>
          </a:p>
          <a:p>
            <a:r>
              <a:rPr lang="en-GB" dirty="0"/>
              <a:t>Unit Testing Frameworks</a:t>
            </a:r>
          </a:p>
          <a:p>
            <a:pPr lvl="1"/>
            <a:r>
              <a:rPr lang="en-GB" dirty="0" err="1"/>
              <a:t>NUnit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3A-s Pattern</a:t>
            </a:r>
          </a:p>
          <a:p>
            <a:r>
              <a:rPr lang="en-GB" dirty="0"/>
              <a:t>Good Practices</a:t>
            </a:r>
          </a:p>
          <a:p>
            <a:pPr marL="0" indent="0">
              <a:buNone/>
            </a:pPr>
            <a:endParaRPr lang="bg-BG" dirty="0"/>
          </a:p>
        </p:txBody>
      </p:sp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 of Contents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81965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5454A6DC-8003-4499-9D2A-2A88344965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4000" dirty="0"/>
              <a:t>Create console application project</a:t>
            </a:r>
          </a:p>
          <a:p>
            <a:r>
              <a:rPr lang="en-US" sz="4000" dirty="0"/>
              <a:t>Add BankAccount class</a:t>
            </a:r>
          </a:p>
          <a:p>
            <a:r>
              <a:rPr lang="en-US" sz="4000" dirty="0"/>
              <a:t>Create NUnit Project</a:t>
            </a:r>
          </a:p>
          <a:p>
            <a:r>
              <a:rPr lang="en-US" sz="4000" dirty="0"/>
              <a:t>Test the </a:t>
            </a:r>
            <a:r>
              <a:rPr lang="en-US" sz="4000" dirty="0" err="1"/>
              <a:t>BankAccount</a:t>
            </a:r>
            <a:r>
              <a:rPr lang="en-US" sz="4000" dirty="0"/>
              <a:t> class</a:t>
            </a:r>
          </a:p>
          <a:p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NUnit Test</a:t>
            </a:r>
          </a:p>
        </p:txBody>
      </p:sp>
    </p:spTree>
    <p:extLst>
      <p:ext uri="{BB962C8B-B14F-4D97-AF65-F5344CB8AC3E}">
        <p14:creationId xmlns:p14="http://schemas.microsoft.com/office/powerpoint/2010/main" val="70174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89DCCE28-B4E4-4FF4-8D3F-D6ADDD9CE8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 Create a class </a:t>
            </a:r>
            <a:r>
              <a:rPr lang="en-US" noProof="1"/>
              <a:t>library (.Net Core) </a:t>
            </a:r>
          </a:p>
          <a:p>
            <a:pPr lvl="1"/>
            <a:r>
              <a:rPr lang="en-US" dirty="0"/>
              <a:t>Name it like the project you are testing, but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</a:t>
            </a:r>
            <a:r>
              <a:rPr lang="en-US" b="1" dirty="0">
                <a:solidFill>
                  <a:schemeClr val="bg1"/>
                </a:solidFill>
              </a:rPr>
              <a:t>.Tests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 </a:t>
            </a:r>
            <a:r>
              <a:rPr lang="en-US" dirty="0"/>
              <a:t>suffix</a:t>
            </a:r>
          </a:p>
          <a:p>
            <a:pPr lvl="1"/>
            <a:r>
              <a:rPr lang="en-US" dirty="0"/>
              <a:t>Right click on the project to open the </a:t>
            </a:r>
            <a:r>
              <a:rPr lang="en-US" b="1" dirty="0">
                <a:solidFill>
                  <a:schemeClr val="bg1"/>
                </a:solidFill>
              </a:rPr>
              <a:t>NuGet package manager</a:t>
            </a:r>
            <a:endParaRPr lang="en-US" dirty="0"/>
          </a:p>
          <a:p>
            <a:r>
              <a:rPr lang="en-US" dirty="0"/>
              <a:t>Create a console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applicaton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 lvl="1"/>
            <a:r>
              <a:rPr lang="en-US" dirty="0"/>
              <a:t>Add BankAccount class for us to test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US" dirty="0" err="1"/>
              <a:t>NUnit</a:t>
            </a:r>
            <a:r>
              <a:rPr lang="en-US" dirty="0"/>
              <a:t> Test (1)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1D202A7-BC3F-48C0-963B-0455686979A4}"/>
              </a:ext>
            </a:extLst>
          </p:cNvPr>
          <p:cNvGrpSpPr/>
          <p:nvPr/>
        </p:nvGrpSpPr>
        <p:grpSpPr>
          <a:xfrm>
            <a:off x="1304278" y="4708269"/>
            <a:ext cx="3862526" cy="1645347"/>
            <a:chOff x="5015144" y="4912455"/>
            <a:chExt cx="3862526" cy="1645347"/>
          </a:xfrm>
          <a:solidFill>
            <a:schemeClr val="tx1">
              <a:lumMod val="40000"/>
              <a:lumOff val="60000"/>
              <a:alpha val="20000"/>
            </a:schemeClr>
          </a:solidFill>
        </p:grpSpPr>
        <p:sp>
          <p:nvSpPr>
            <p:cNvPr id="6" name="Text Placeholder 3">
              <a:extLst>
                <a:ext uri="{FF2B5EF4-FFF2-40B4-BE49-F238E27FC236}">
                  <a16:creationId xmlns:a16="http://schemas.microsoft.com/office/drawing/2014/main" id="{3916F9E7-18C8-44DC-9AC0-3481A213EBBF}"/>
                </a:ext>
              </a:extLst>
            </p:cNvPr>
            <p:cNvSpPr txBox="1">
              <a:spLocks/>
            </p:cNvSpPr>
            <p:nvPr/>
          </p:nvSpPr>
          <p:spPr>
            <a:xfrm>
              <a:off x="5015144" y="5499391"/>
              <a:ext cx="3862526" cy="1058411"/>
            </a:xfrm>
            <a:prstGeom prst="rect">
              <a:avLst/>
            </a:prstGeom>
            <a:solidFill>
              <a:schemeClr val="accent6">
                <a:lumMod val="75000"/>
                <a:alpha val="15000"/>
              </a:schemeClr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txBody>
            <a:bodyPr vert="horz" wrap="square" lIns="143963" tIns="107972" rIns="143963" bIns="107972" rtlCol="0">
              <a:spAutoFit/>
            </a:bodyPr>
            <a:lstStyle>
              <a:defPPr>
                <a:defRPr lang="en-US"/>
              </a:defPPr>
              <a:lvl1pPr defTabSz="1218438" latinLnBrk="1">
                <a:spcBef>
                  <a:spcPts val="400"/>
                </a:spcBef>
                <a:spcAft>
                  <a:spcPts val="400"/>
                </a:spcAft>
                <a:buFont typeface="Wingdings" panose="05000000000000000000" pitchFamily="2" charset="2"/>
                <a:buNone/>
                <a:defRPr sz="2397" b="1">
                  <a:latin typeface="Consolas" pitchFamily="49" charset="0"/>
                  <a:cs typeface="Consolas" pitchFamily="49" charset="0"/>
                </a:defRPr>
              </a:lvl1pPr>
            </a:lstStyle>
            <a:p>
              <a:r>
                <a:rPr lang="en-US" noProof="1"/>
                <a:t>+Amount : decimal</a:t>
              </a:r>
            </a:p>
            <a:p>
              <a:r>
                <a:rPr lang="en-US" noProof="1"/>
                <a:t>+BankAccount(decimal)</a:t>
              </a:r>
            </a:p>
          </p:txBody>
        </p:sp>
        <p:sp>
          <p:nvSpPr>
            <p:cNvPr id="7" name="Text Placeholder 3">
              <a:extLst>
                <a:ext uri="{FF2B5EF4-FFF2-40B4-BE49-F238E27FC236}">
                  <a16:creationId xmlns:a16="http://schemas.microsoft.com/office/drawing/2014/main" id="{D3C1CB86-60FF-4FA7-8910-BAC8A152D7C8}"/>
                </a:ext>
              </a:extLst>
            </p:cNvPr>
            <p:cNvSpPr txBox="1">
              <a:spLocks/>
            </p:cNvSpPr>
            <p:nvPr/>
          </p:nvSpPr>
          <p:spPr>
            <a:xfrm>
              <a:off x="5015144" y="4912455"/>
              <a:ext cx="3862526" cy="586936"/>
            </a:xfrm>
            <a:prstGeom prst="rect">
              <a:avLst/>
            </a:prstGeom>
            <a:solidFill>
              <a:schemeClr val="accent6">
                <a:lumMod val="75000"/>
                <a:alpha val="15000"/>
              </a:schemeClr>
            </a:solidFill>
            <a:ln w="12700">
              <a:solidFill>
                <a:schemeClr val="tx1">
                  <a:lumMod val="50000"/>
                </a:schemeClr>
              </a:solidFill>
            </a:ln>
          </p:spPr>
          <p:txBody>
            <a:bodyPr vert="horz" wrap="square" lIns="143963" tIns="107972" rIns="143963" bIns="107972" rtlCol="0">
              <a:spAutoFit/>
            </a:bodyPr>
            <a:lstStyle>
              <a:defPPr>
                <a:defRPr lang="en-US"/>
              </a:defPPr>
              <a:lvl1pPr defTabSz="1218438" latinLnBrk="1">
                <a:spcBef>
                  <a:spcPts val="400"/>
                </a:spcBef>
                <a:spcAft>
                  <a:spcPts val="400"/>
                </a:spcAft>
                <a:buFont typeface="Wingdings" panose="05000000000000000000" pitchFamily="2" charset="2"/>
                <a:buNone/>
                <a:defRPr sz="2397" b="1">
                  <a:latin typeface="Consolas" pitchFamily="49" charset="0"/>
                  <a:cs typeface="Consolas" pitchFamily="49" charset="0"/>
                </a:defRPr>
              </a:lvl1pPr>
            </a:lstStyle>
            <a:p>
              <a:r>
                <a:rPr lang="en-US" noProof="1"/>
                <a:t>BankAccount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708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>
            <a:extLst>
              <a:ext uri="{FF2B5EF4-FFF2-40B4-BE49-F238E27FC236}">
                <a16:creationId xmlns:a16="http://schemas.microsoft.com/office/drawing/2014/main" id="{562AA3E0-0FED-463B-A437-7DDA960C09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70000"/>
              </a:lnSpc>
            </a:pPr>
            <a:r>
              <a:rPr lang="en-US" dirty="0"/>
              <a:t>Install </a:t>
            </a:r>
            <a:r>
              <a:rPr lang="en-US" b="1" dirty="0">
                <a:solidFill>
                  <a:schemeClr val="bg1"/>
                </a:solidFill>
              </a:rPr>
              <a:t>NUnit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70000"/>
              </a:lnSpc>
            </a:pPr>
            <a:endParaRPr lang="en-US" dirty="0"/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/>
          </a:p>
          <a:p>
            <a:pPr>
              <a:lnSpc>
                <a:spcPct val="70000"/>
              </a:lnSpc>
              <a:spcBef>
                <a:spcPts val="900"/>
              </a:spcBef>
            </a:pPr>
            <a:r>
              <a:rPr lang="en-US" dirty="0"/>
              <a:t>Install </a:t>
            </a:r>
            <a:r>
              <a:rPr lang="en-US" b="1" dirty="0">
                <a:solidFill>
                  <a:schemeClr val="bg1"/>
                </a:solidFill>
              </a:rPr>
              <a:t>NUnit3TestAdapter</a:t>
            </a:r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70000"/>
              </a:lnSpc>
              <a:spcBef>
                <a:spcPts val="900"/>
              </a:spcBef>
            </a:pPr>
            <a:r>
              <a:rPr lang="en-US" dirty="0"/>
              <a:t>Install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Microsoft.Net.Test.Sdk</a:t>
            </a:r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70000"/>
              </a:lnSpc>
              <a:spcBef>
                <a:spcPts val="900"/>
              </a:spcBef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70000"/>
              </a:lnSpc>
              <a:spcBef>
                <a:spcPts val="900"/>
              </a:spcBef>
            </a:pPr>
            <a:r>
              <a:rPr lang="en-US" dirty="0"/>
              <a:t>Open </a:t>
            </a:r>
            <a:r>
              <a:rPr lang="en-US" b="1" dirty="0">
                <a:solidFill>
                  <a:schemeClr val="bg1"/>
                </a:solidFill>
              </a:rPr>
              <a:t>Test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Explorer</a:t>
            </a:r>
            <a:r>
              <a:rPr lang="en-US" dirty="0"/>
              <a:t> (Ctrl + E, T or Test-&gt;Windows -&gt;TestExplorer)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US" dirty="0" err="1"/>
              <a:t>NUnit</a:t>
            </a:r>
            <a:r>
              <a:rPr lang="en-US" dirty="0"/>
              <a:t> Test (2)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0884EC-2465-41D2-A103-C73846556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664" y="1705120"/>
            <a:ext cx="5704606" cy="8533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580761-5374-4E20-A640-B93958EE1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64" y="4951637"/>
            <a:ext cx="5034716" cy="7273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A8A76F-8394-4293-BCAA-6E8F1D3CC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64" y="3335916"/>
            <a:ext cx="6781581" cy="72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12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C40A8A11-D66D-4838-82A3-089E867422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Write your first test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NUnit Test</a:t>
            </a:r>
            <a:r>
              <a:rPr lang="en-GB" dirty="0"/>
              <a:t> (3)</a:t>
            </a:r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769199" y="1810151"/>
            <a:ext cx="10653602" cy="444695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>
            <a:defPPr>
              <a:defRPr lang="en-US"/>
            </a:defPPr>
            <a:lvl1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  <a:defRPr sz="2397" b="1">
                <a:latin typeface="Consolas" pitchFamily="49" charset="0"/>
                <a:cs typeface="Consolas" pitchFamily="49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[TestFixture]</a:t>
            </a:r>
          </a:p>
          <a:p>
            <a:r>
              <a:rPr lang="en-US" dirty="0"/>
              <a:t>public class BankAcountTests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chemeClr val="bg1"/>
                </a:solidFill>
              </a:rPr>
              <a:t>[Test]</a:t>
            </a:r>
          </a:p>
          <a:p>
            <a:r>
              <a:rPr lang="en-US" dirty="0"/>
              <a:t>  public void AccountInitializeWithPositiveValue() {</a:t>
            </a:r>
          </a:p>
          <a:p>
            <a:r>
              <a:rPr lang="en-US" dirty="0"/>
              <a:t>    BankAccount account = new BankAccount(2000m);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Assert.That</a:t>
            </a:r>
            <a:r>
              <a:rPr lang="en-US" dirty="0"/>
              <a:t>(account.Amount, </a:t>
            </a:r>
            <a:r>
              <a:rPr lang="en-US" dirty="0">
                <a:solidFill>
                  <a:schemeClr val="bg1"/>
                </a:solidFill>
              </a:rPr>
              <a:t>Is</a:t>
            </a:r>
            <a:r>
              <a:rPr lang="en-US" dirty="0"/>
              <a:t>.EqualTo(2000m));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4071000" y="1676663"/>
            <a:ext cx="3655690" cy="760521"/>
          </a:xfrm>
          <a:prstGeom prst="wedgeRoundRectCallout">
            <a:avLst>
              <a:gd name="adj1" fmla="val -61748"/>
              <a:gd name="adj2" fmla="val 11067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Attribute that marks a class that contains tests 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13" name="AutoShape 5"/>
          <p:cNvSpPr>
            <a:spLocks noChangeArrowheads="1"/>
          </p:cNvSpPr>
          <p:nvPr/>
        </p:nvSpPr>
        <p:spPr bwMode="auto">
          <a:xfrm>
            <a:off x="2556999" y="3204000"/>
            <a:ext cx="1925285" cy="461950"/>
          </a:xfrm>
          <a:prstGeom prst="wedgeRoundRectCallout">
            <a:avLst>
              <a:gd name="adj1" fmla="val -57146"/>
              <a:gd name="adj2" fmla="val 23520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Test Method 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14" name="AutoShape 5"/>
          <p:cNvSpPr>
            <a:spLocks noChangeArrowheads="1"/>
          </p:cNvSpPr>
          <p:nvPr/>
        </p:nvSpPr>
        <p:spPr bwMode="auto">
          <a:xfrm>
            <a:off x="2236466" y="5277119"/>
            <a:ext cx="2566353" cy="769511"/>
          </a:xfrm>
          <a:prstGeom prst="wedgeRoundRectCallout">
            <a:avLst>
              <a:gd name="adj1" fmla="val -55738"/>
              <a:gd name="adj2" fmla="val -46449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Assert class comes with NUnit</a:t>
            </a:r>
            <a:endParaRPr lang="bg-BG" sz="2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88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332AD0A1-4120-4B59-8E3D-48BCFFEECE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Organize and clarify </a:t>
            </a:r>
            <a:r>
              <a:rPr lang="en-US" dirty="0"/>
              <a:t>test code by breaking down a test case into the following </a:t>
            </a:r>
            <a:r>
              <a:rPr lang="en-US" b="1" dirty="0">
                <a:solidFill>
                  <a:schemeClr val="bg1"/>
                </a:solidFill>
              </a:rPr>
              <a:t>functional sections</a:t>
            </a:r>
            <a:r>
              <a:rPr lang="en-US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The </a:t>
            </a:r>
            <a:r>
              <a:rPr lang="en-US" b="1" dirty="0">
                <a:solidFill>
                  <a:schemeClr val="bg1"/>
                </a:solidFill>
              </a:rPr>
              <a:t>Arrange</a:t>
            </a:r>
            <a:r>
              <a:rPr lang="en-US" dirty="0"/>
              <a:t> section of a unit test initializes objects and sets the value of the data that is passed to the test case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The </a:t>
            </a:r>
            <a:r>
              <a:rPr lang="en-US" b="1" dirty="0">
                <a:solidFill>
                  <a:schemeClr val="bg1"/>
                </a:solidFill>
              </a:rPr>
              <a:t>Act</a:t>
            </a:r>
            <a:r>
              <a:rPr lang="en-US" dirty="0"/>
              <a:t> section invokes the test case with the arranged </a:t>
            </a:r>
            <a:br>
              <a:rPr lang="en-US" dirty="0"/>
            </a:br>
            <a:r>
              <a:rPr lang="en-US" dirty="0"/>
              <a:t>parameters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The </a:t>
            </a:r>
            <a:r>
              <a:rPr lang="en-US" b="1" dirty="0">
                <a:solidFill>
                  <a:schemeClr val="bg1"/>
                </a:solidFill>
              </a:rPr>
              <a:t>Assert</a:t>
            </a:r>
            <a:r>
              <a:rPr lang="en-US" dirty="0"/>
              <a:t> section verifies the test case behaves as expected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bg-BG" dirty="0"/>
          </a:p>
        </p:txBody>
      </p:sp>
      <p:sp>
        <p:nvSpPr>
          <p:cNvPr id="560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AAA Testing Pattern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4084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F5116E68-446C-49D4-8D57-20B9B257D1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3A Pattern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42977" y="1680262"/>
            <a:ext cx="9506046" cy="4358738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void DepositShouldAddMoney()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BankAccount account = new BankAccount();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account.Deposit(50);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Assert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That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(account.Balance,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Is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.EqualTo(50));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5601000" y="4014000"/>
            <a:ext cx="3380569" cy="761261"/>
          </a:xfrm>
          <a:prstGeom prst="wedgeRoundRectCallout">
            <a:avLst>
              <a:gd name="adj1" fmla="val -58936"/>
              <a:gd name="adj2" fmla="val -7142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Each test should test a single behavior!</a:t>
            </a:r>
            <a:endParaRPr lang="bg-BG" sz="2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40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360B0534-B2FE-4F18-97AE-FF2E7BBC81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Load provided solution in Visual Studio</a:t>
            </a:r>
            <a:endParaRPr lang="bg-BG" dirty="0"/>
          </a:p>
          <a:p>
            <a:r>
              <a:rPr lang="en-US" dirty="0"/>
              <a:t>Add new test project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Tests</a:t>
            </a:r>
          </a:p>
          <a:p>
            <a:r>
              <a:rPr lang="en-US" dirty="0"/>
              <a:t>Create a class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AxeTests</a:t>
            </a:r>
          </a:p>
          <a:p>
            <a:r>
              <a:rPr lang="en-US" dirty="0"/>
              <a:t>Create the following tests:</a:t>
            </a:r>
          </a:p>
          <a:p>
            <a:pPr lvl="1"/>
            <a:r>
              <a:rPr lang="en-US" dirty="0"/>
              <a:t>Test if weapon </a:t>
            </a:r>
            <a:r>
              <a:rPr lang="en-US" b="1" dirty="0">
                <a:solidFill>
                  <a:schemeClr val="bg1"/>
                </a:solidFill>
              </a:rPr>
              <a:t>loses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durability</a:t>
            </a:r>
            <a:r>
              <a:rPr lang="en-US" dirty="0"/>
              <a:t> after attack</a:t>
            </a:r>
          </a:p>
          <a:p>
            <a:pPr lvl="1"/>
            <a:r>
              <a:rPr lang="en-US" dirty="0"/>
              <a:t>Test attacking with a </a:t>
            </a:r>
            <a:r>
              <a:rPr lang="en-US" b="1" dirty="0">
                <a:solidFill>
                  <a:schemeClr val="bg1"/>
                </a:solidFill>
              </a:rPr>
              <a:t>broken weapon</a:t>
            </a:r>
          </a:p>
          <a:p>
            <a:pPr lvl="2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Test Axe</a:t>
            </a:r>
          </a:p>
        </p:txBody>
      </p:sp>
    </p:spTree>
    <p:extLst>
      <p:ext uri="{BB962C8B-B14F-4D97-AF65-F5344CB8AC3E}">
        <p14:creationId xmlns:p14="http://schemas.microsoft.com/office/powerpoint/2010/main" val="1513492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FC3943F5-4D71-4DEB-9E7B-863C858FFC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Test Axe (1)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974109" y="1277311"/>
            <a:ext cx="10243782" cy="530168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Test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]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AxeLosesDurabilyAfterAttack()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Arrange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 axe = new Axe(10, 10);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Dummy dummy = new Dummy(10, 10);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Act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Assert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Assert.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That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(axe.DurabilityPoints,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EqualTo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(9));</a:t>
            </a:r>
          </a:p>
          <a:p>
            <a:pPr defTabSz="1218438" latinLnBrk="1">
              <a:spcBef>
                <a:spcPts val="400"/>
              </a:spcBef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3633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7409E73D-E905-4F07-BBFC-34FF11ACDD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Test Axe (2)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1371000" y="1584000"/>
            <a:ext cx="9506047" cy="464464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BrokenAxeCantAttack()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 axe = new Axe(1, 1);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Dummy dummy = new Dummy(10, 10);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Assert.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That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(() =&gt; axe.Attack(dummy),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Throws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.InvalidOperationException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  .With.Message.EqualTo("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Axe is broken.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"));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7243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D2694546-EBC0-4407-8EDD-F1630F0F21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Create a class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DummyTests</a:t>
            </a:r>
          </a:p>
          <a:p>
            <a:r>
              <a:rPr lang="en-US" dirty="0"/>
              <a:t>Create the following tests</a:t>
            </a:r>
          </a:p>
          <a:p>
            <a:pPr lvl="1"/>
            <a:r>
              <a:rPr lang="en-US" sz="3200" dirty="0"/>
              <a:t>Dummy </a:t>
            </a:r>
            <a:r>
              <a:rPr lang="en-US" sz="3200" b="1" dirty="0">
                <a:solidFill>
                  <a:schemeClr val="bg1"/>
                </a:solidFill>
              </a:rPr>
              <a:t>loses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health</a:t>
            </a:r>
            <a:r>
              <a:rPr lang="en-US" sz="3200" dirty="0"/>
              <a:t> if attacked</a:t>
            </a:r>
          </a:p>
          <a:p>
            <a:pPr lvl="1"/>
            <a:r>
              <a:rPr lang="en-US" sz="3200" dirty="0"/>
              <a:t>Dead Dummy </a:t>
            </a:r>
            <a:r>
              <a:rPr lang="en-US" sz="3200" b="1" dirty="0">
                <a:solidFill>
                  <a:schemeClr val="bg1"/>
                </a:solidFill>
              </a:rPr>
              <a:t>throws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exception</a:t>
            </a:r>
            <a:r>
              <a:rPr lang="en-US" sz="3200" dirty="0"/>
              <a:t> if attacked</a:t>
            </a:r>
          </a:p>
          <a:p>
            <a:pPr lvl="1"/>
            <a:r>
              <a:rPr lang="en-US" sz="3200" dirty="0"/>
              <a:t>Dead Dummy </a:t>
            </a:r>
            <a:r>
              <a:rPr lang="en-US" sz="3200" b="1" dirty="0">
                <a:solidFill>
                  <a:schemeClr val="bg1"/>
                </a:solidFill>
              </a:rPr>
              <a:t>can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give</a:t>
            </a:r>
            <a:r>
              <a:rPr lang="en-US" sz="3200" dirty="0"/>
              <a:t> XP</a:t>
            </a:r>
          </a:p>
          <a:p>
            <a:pPr lvl="1"/>
            <a:r>
              <a:rPr lang="en-US" sz="3200" dirty="0"/>
              <a:t>Alive Dummy </a:t>
            </a:r>
            <a:r>
              <a:rPr lang="en-US" sz="3200" b="1" dirty="0">
                <a:solidFill>
                  <a:schemeClr val="bg1"/>
                </a:solidFill>
              </a:rPr>
              <a:t>can't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give</a:t>
            </a:r>
            <a:r>
              <a:rPr lang="en-US" sz="3200" dirty="0"/>
              <a:t> XP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Test Dummy</a:t>
            </a:r>
          </a:p>
        </p:txBody>
      </p:sp>
    </p:spTree>
    <p:extLst>
      <p:ext uri="{BB962C8B-B14F-4D97-AF65-F5344CB8AC3E}">
        <p14:creationId xmlns:p14="http://schemas.microsoft.com/office/powerpoint/2010/main" val="2943603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930491F8-D9AE-4C86-B1E3-CF6A576FA0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73037" y="1347788"/>
            <a:ext cx="11804650" cy="5373687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bg-BG" sz="3398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7200" b="1" i="0" u="sng" strike="noStrike" kern="1200" cap="none" spc="0" normalizeH="0" baseline="0" noProof="0" dirty="0">
                <a:ln>
                  <a:noFill/>
                </a:ln>
                <a:solidFill>
                  <a:srgbClr val="FFA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sli.do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/>
            </a:r>
            <a:b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#</a:t>
            </a:r>
            <a:r>
              <a:rPr kumimoji="0" lang="en-US" sz="11500" b="1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csharp-advanced</a:t>
            </a:r>
            <a:endParaRPr kumimoji="0" lang="en-US" sz="33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324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1AC76025-576C-479A-877A-D39F5E7F36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Test Dummy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1729473" y="1375745"/>
            <a:ext cx="8812566" cy="50272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Test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DummyLosesHealthAfterAttack()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Arrange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Dummy dummy = new Dummy(20, 10);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Act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dummy.TakeAttack(5);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// Assert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Assert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That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(dummy.Health,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EqualTo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(15));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i="1" noProof="1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// TODO: Write the rest of the tests</a:t>
            </a:r>
          </a:p>
        </p:txBody>
      </p:sp>
    </p:spTree>
    <p:extLst>
      <p:ext uri="{BB962C8B-B14F-4D97-AF65-F5344CB8AC3E}">
        <p14:creationId xmlns:p14="http://schemas.microsoft.com/office/powerpoint/2010/main" val="189783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179" y="1120913"/>
            <a:ext cx="2157641" cy="3020698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10C30588-C5F7-4FCF-9EDD-D6B1101DCA39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How to Write Good </a:t>
            </a:r>
            <a:r>
              <a:rPr lang="en-US" dirty="0" smtClean="0"/>
              <a:t>Tests?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28608D-6671-4884-83FD-B15A226D889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 smtClean="0"/>
              <a:t>Good 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25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>
            <a:extLst>
              <a:ext uri="{FF2B5EF4-FFF2-40B4-BE49-F238E27FC236}">
                <a16:creationId xmlns:a16="http://schemas.microsoft.com/office/drawing/2014/main" id="{2F157F26-D018-4381-9728-55BDC04C60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Condition</a:t>
            </a:r>
          </a:p>
          <a:p>
            <a:endParaRPr lang="en-GB" dirty="0"/>
          </a:p>
          <a:p>
            <a:r>
              <a:rPr lang="en-GB" dirty="0"/>
              <a:t>Comparison</a:t>
            </a:r>
          </a:p>
          <a:p>
            <a:endParaRPr lang="en-GB" dirty="0"/>
          </a:p>
          <a:p>
            <a:r>
              <a:rPr lang="en-GB" dirty="0"/>
              <a:t>Exception</a:t>
            </a:r>
          </a:p>
          <a:p>
            <a:endParaRPr lang="en-GB" dirty="0"/>
          </a:p>
          <a:p>
            <a:endParaRPr lang="en-GB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Asserts (1)</a:t>
            </a: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743509" y="3341337"/>
            <a:ext cx="7467491" cy="58693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dirty="0">
                <a:latin typeface="Consolas" pitchFamily="49" charset="0"/>
                <a:cs typeface="Consolas" pitchFamily="49" charset="0"/>
              </a:rPr>
              <a:t>Assert.That(</a:t>
            </a:r>
            <a:r>
              <a:rPr lang="en-GB" sz="2397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actual</a:t>
            </a:r>
            <a:r>
              <a:rPr lang="en-GB" sz="2397" b="1" dirty="0">
                <a:latin typeface="Consolas" pitchFamily="49" charset="0"/>
                <a:cs typeface="Consolas" pitchFamily="49" charset="0"/>
              </a:rPr>
              <a:t>, Is.EqualTo(</a:t>
            </a:r>
            <a:r>
              <a:rPr lang="en-GB" sz="2397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expected</a:t>
            </a:r>
            <a:r>
              <a:rPr lang="en-GB" sz="2397" b="1" dirty="0">
                <a:latin typeface="Consolas" pitchFamily="49" charset="0"/>
                <a:cs typeface="Consolas" pitchFamily="49" charset="0"/>
              </a:rPr>
              <a:t>));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743509" y="1876033"/>
            <a:ext cx="7467491" cy="58693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dirty="0">
                <a:latin typeface="Consolas" pitchFamily="49" charset="0"/>
                <a:cs typeface="Consolas" pitchFamily="49" charset="0"/>
              </a:rPr>
              <a:t>Assert.That(bool </a:t>
            </a:r>
            <a:r>
              <a:rPr lang="en-GB" sz="2397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condition</a:t>
            </a:r>
            <a:r>
              <a:rPr lang="en-GB" sz="2397" b="1" dirty="0"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743509" y="4694691"/>
            <a:ext cx="7467492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Assert.That(() =&gt; { code },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bg-BG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Throws.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ExpectedException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38881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>
            <a:extLst>
              <a:ext uri="{FF2B5EF4-FFF2-40B4-BE49-F238E27FC236}">
                <a16:creationId xmlns:a16="http://schemas.microsoft.com/office/drawing/2014/main" id="{3EAD7346-2D5D-4C7E-A6C5-002D181F01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String Assert</a:t>
            </a:r>
          </a:p>
          <a:p>
            <a:endParaRPr lang="en-GB" sz="2800" b="1" dirty="0"/>
          </a:p>
          <a:p>
            <a:endParaRPr lang="en-GB" sz="1400" b="1" dirty="0"/>
          </a:p>
          <a:p>
            <a:r>
              <a:rPr lang="en-GB" dirty="0"/>
              <a:t>Collection Assert</a:t>
            </a:r>
          </a:p>
          <a:p>
            <a:endParaRPr lang="en-GB" b="1" dirty="0"/>
          </a:p>
          <a:p>
            <a:endParaRPr lang="en-GB" sz="1200" b="1" dirty="0"/>
          </a:p>
          <a:p>
            <a:r>
              <a:rPr lang="en-GB" dirty="0"/>
              <a:t>File Assert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Asserts (2)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85801" y="1796844"/>
            <a:ext cx="7484907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</a:t>
            </a:r>
            <a:r>
              <a:rPr lang="en-US" sz="2397" b="1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397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2397" b="1" dirty="0">
                <a:latin typeface="Consolas" pitchFamily="49" charset="0"/>
                <a:cs typeface="Consolas" pitchFamily="49" charset="0"/>
              </a:rPr>
              <a:t> actual,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bg-BG" sz="2397" b="1" dirty="0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Does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.Contain(string</a:t>
            </a:r>
            <a:r>
              <a:rPr lang="en-US" sz="2397" b="1" dirty="0">
                <a:latin typeface="Consolas" pitchFamily="49" charset="0"/>
                <a:cs typeface="Consolas" pitchFamily="49" charset="0"/>
              </a:rPr>
              <a:t> expected));</a:t>
            </a:r>
            <a:endParaRPr lang="en-GB" sz="2397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685799" y="3457854"/>
            <a:ext cx="7484909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IEnumerable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 expected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/>
            </a:r>
            <a:br>
              <a:rPr lang="bg-BG" sz="2397" b="1" noProof="1">
                <a:latin typeface="Consolas" pitchFamily="49" charset="0"/>
                <a:cs typeface="Consolas" pitchFamily="49" charset="0"/>
              </a:rPr>
            </a:br>
            <a:r>
              <a:rPr lang="bg-BG" sz="2397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Has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.Member(object actual));</a:t>
            </a: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685799" y="5207478"/>
            <a:ext cx="7484909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Assert.That(string filePath,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Does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.Exist);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Assert.That(FileInfo file,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Does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.Exist);</a:t>
            </a:r>
          </a:p>
        </p:txBody>
      </p:sp>
    </p:spTree>
    <p:extLst>
      <p:ext uri="{BB962C8B-B14F-4D97-AF65-F5344CB8AC3E}">
        <p14:creationId xmlns:p14="http://schemas.microsoft.com/office/powerpoint/2010/main" val="387446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>
            <a:extLst>
              <a:ext uri="{FF2B5EF4-FFF2-40B4-BE49-F238E27FC236}">
                <a16:creationId xmlns:a16="http://schemas.microsoft.com/office/drawing/2014/main" id="{CFAC626A-755D-4FE2-B220-8B00B1DD81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Assertions can </a:t>
            </a:r>
            <a:r>
              <a:rPr lang="en-US" b="1" dirty="0">
                <a:solidFill>
                  <a:schemeClr val="bg1"/>
                </a:solidFill>
              </a:rPr>
              <a:t>show messages</a:t>
            </a:r>
          </a:p>
          <a:p>
            <a:pPr lvl="1"/>
            <a:r>
              <a:rPr lang="en-US" dirty="0"/>
              <a:t>Helps with </a:t>
            </a:r>
            <a:r>
              <a:rPr lang="en-US" b="1" dirty="0">
                <a:solidFill>
                  <a:schemeClr val="bg1"/>
                </a:solidFill>
              </a:rPr>
              <a:t>diagnostics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Assertion Messages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209279" y="2559409"/>
            <a:ext cx="8891721" cy="95581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Assert.That(axe.DurabilityPoints, Is.EqualTo(12),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bg-BG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"Axe Durability doesn't change after attack"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  <a:endParaRPr lang="en-GB" sz="2397" b="1" noProof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7019336" y="4183436"/>
            <a:ext cx="2828960" cy="1140542"/>
          </a:xfrm>
          <a:prstGeom prst="wedgeRoundRectCallout">
            <a:avLst>
              <a:gd name="adj1" fmla="val -62308"/>
              <a:gd name="adj2" fmla="val -27875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Test failure messages help to find the problem</a:t>
            </a:r>
            <a:endParaRPr lang="bg-BG" sz="2400" b="1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227" y="3726237"/>
            <a:ext cx="5332680" cy="1795838"/>
          </a:xfrm>
          <a:prstGeom prst="roundRect">
            <a:avLst>
              <a:gd name="adj" fmla="val 10240"/>
            </a:avLst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3409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FF16B10F-D472-4CAA-9CB9-B3C6ADB83C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Don't Repeat Yourself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406000" y="1854000"/>
            <a:ext cx="7145475" cy="3906883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private BankAccount account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[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SetUp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void 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TestInit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  this.account = new BankAccount();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GB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[</a:t>
            </a:r>
            <a:r>
              <a:rPr lang="en-GB" sz="2397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TearDown</a:t>
            </a:r>
            <a:r>
              <a:rPr lang="en-GB" sz="2397" b="1" noProof="1">
                <a:latin typeface="Consolas" pitchFamily="49" charset="0"/>
                <a:cs typeface="Consolas" pitchFamily="49" charset="0"/>
              </a:rPr>
              <a:t>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public void TestCleanUp() { … }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6698738" y="2516835"/>
            <a:ext cx="2365732" cy="803143"/>
          </a:xfrm>
          <a:prstGeom prst="wedgeRoundRectCallout">
            <a:avLst>
              <a:gd name="adj1" fmla="val -64480"/>
              <a:gd name="adj2" fmla="val 33796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Executes before each test</a:t>
            </a:r>
            <a:endParaRPr lang="bg-BG" sz="2400" b="1" dirty="0">
              <a:solidFill>
                <a:srgbClr val="FFFFFF"/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4724645" y="4451835"/>
            <a:ext cx="2508183" cy="690166"/>
          </a:xfrm>
          <a:prstGeom prst="wedgeRoundRectCallout">
            <a:avLst>
              <a:gd name="adj1" fmla="val -61719"/>
              <a:gd name="adj2" fmla="val 32633"/>
              <a:gd name="adj3" fmla="val 16667"/>
            </a:avLst>
          </a:prstGeom>
          <a:solidFill>
            <a:schemeClr val="tx1">
              <a:alpha val="80000"/>
            </a:schemeClr>
          </a:solidFill>
          <a:ln w="1905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Executes after each test</a:t>
            </a:r>
            <a:endParaRPr lang="bg-BG" sz="2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00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261E73BD-5C9A-4224-924F-C49499BA36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Test names</a:t>
            </a:r>
          </a:p>
          <a:p>
            <a:pPr lvl="1"/>
            <a:r>
              <a:rPr lang="en-US" dirty="0"/>
              <a:t>Should use </a:t>
            </a:r>
            <a:r>
              <a:rPr lang="en-US" b="1" dirty="0">
                <a:solidFill>
                  <a:schemeClr val="bg1"/>
                </a:solidFill>
              </a:rPr>
              <a:t>business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domain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terminology</a:t>
            </a:r>
          </a:p>
          <a:p>
            <a:pPr lvl="1"/>
            <a:r>
              <a:rPr lang="en-US" dirty="0"/>
              <a:t>Should be </a:t>
            </a:r>
            <a:r>
              <a:rPr lang="en-US" b="1" dirty="0">
                <a:solidFill>
                  <a:schemeClr val="bg1"/>
                </a:solidFill>
              </a:rPr>
              <a:t>descriptive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readable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Naming Test Methods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067540" y="4627508"/>
            <a:ext cx="8564732" cy="1324702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DepositAddsMoneyToBalance() {}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DepositNegativeShouldNotAddMoney() {}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TransferSubtractsFromSourceAddsToDestAccount() {}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067540" y="3214458"/>
            <a:ext cx="8564732" cy="1324702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IncrementNumber() {}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Test1() {}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GB" sz="2397" b="1" noProof="1">
                <a:latin typeface="Consolas" pitchFamily="49" charset="0"/>
                <a:cs typeface="Consolas" pitchFamily="49" charset="0"/>
              </a:rPr>
              <a:t>TestTransfer() {}</a:t>
            </a:r>
          </a:p>
        </p:txBody>
      </p:sp>
      <p:pic>
        <p:nvPicPr>
          <p:cNvPr id="4098" name="Picture 2" descr="Image result for tick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876" y="4850281"/>
            <a:ext cx="879156" cy="87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x icon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005874" y="3544229"/>
            <a:ext cx="665160" cy="66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9454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3120E5F-E219-4617-A0BD-EFBE5A1E23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Refactor the tests for </a:t>
            </a:r>
            <a:r>
              <a:rPr lang="en-US" b="1" dirty="0">
                <a:solidFill>
                  <a:schemeClr val="bg1"/>
                </a:solidFill>
              </a:rPr>
              <a:t>Axe</a:t>
            </a:r>
            <a:r>
              <a:rPr lang="en-US" dirty="0"/>
              <a:t> and </a:t>
            </a:r>
            <a:r>
              <a:rPr lang="en-US" b="1" dirty="0">
                <a:solidFill>
                  <a:schemeClr val="bg1"/>
                </a:solidFill>
              </a:rPr>
              <a:t>Dummy</a:t>
            </a:r>
            <a:r>
              <a:rPr lang="en-US" dirty="0"/>
              <a:t> classes</a:t>
            </a:r>
          </a:p>
          <a:p>
            <a:r>
              <a:rPr lang="en-US" dirty="0"/>
              <a:t>Make sure that: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Names</a:t>
            </a:r>
            <a:r>
              <a:rPr lang="en-US" dirty="0"/>
              <a:t> of test methods are </a:t>
            </a:r>
            <a:r>
              <a:rPr lang="en-US" b="1" dirty="0">
                <a:solidFill>
                  <a:schemeClr val="bg1"/>
                </a:solidFill>
              </a:rPr>
              <a:t>descriptive</a:t>
            </a:r>
          </a:p>
          <a:p>
            <a:pPr lvl="1"/>
            <a:r>
              <a:rPr lang="en-US" dirty="0"/>
              <a:t>You use </a:t>
            </a:r>
            <a:r>
              <a:rPr lang="en-US" b="1" dirty="0">
                <a:solidFill>
                  <a:schemeClr val="bg1"/>
                </a:solidFill>
              </a:rPr>
              <a:t>appropriate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assertions</a:t>
            </a:r>
            <a:r>
              <a:rPr lang="en-US" dirty="0"/>
              <a:t> (assert equals vs assert true)</a:t>
            </a:r>
          </a:p>
          <a:p>
            <a:pPr lvl="1"/>
            <a:r>
              <a:rPr lang="en-US" dirty="0"/>
              <a:t>You use </a:t>
            </a:r>
            <a:r>
              <a:rPr lang="en-US" b="1" dirty="0">
                <a:solidFill>
                  <a:schemeClr val="bg1"/>
                </a:solidFill>
              </a:rPr>
              <a:t>assertion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messages</a:t>
            </a:r>
          </a:p>
          <a:p>
            <a:pPr lvl="1"/>
            <a:r>
              <a:rPr lang="en-US" dirty="0"/>
              <a:t>There are </a:t>
            </a:r>
            <a:r>
              <a:rPr lang="en-US" b="1" dirty="0">
                <a:solidFill>
                  <a:schemeClr val="bg1"/>
                </a:solidFill>
              </a:rPr>
              <a:t>no magic numbers</a:t>
            </a:r>
          </a:p>
          <a:p>
            <a:pPr lvl="1"/>
            <a:r>
              <a:rPr lang="en-US" dirty="0"/>
              <a:t>There is no </a:t>
            </a:r>
            <a:r>
              <a:rPr lang="en-US" b="1" dirty="0">
                <a:solidFill>
                  <a:schemeClr val="bg1"/>
                </a:solidFill>
              </a:rPr>
              <a:t>code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duplication</a:t>
            </a:r>
            <a:r>
              <a:rPr lang="en-US" dirty="0"/>
              <a:t> (Don’t Repeat Yourself)</a:t>
            </a:r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Refactor Tests</a:t>
            </a:r>
          </a:p>
        </p:txBody>
      </p:sp>
    </p:spTree>
    <p:extLst>
      <p:ext uri="{BB962C8B-B14F-4D97-AF65-F5344CB8AC3E}">
        <p14:creationId xmlns:p14="http://schemas.microsoft.com/office/powerpoint/2010/main" val="272140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A4D0AE74-FDD7-41AE-8767-486DE3B9B8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</p:spPr>
        <p:txBody>
          <a:bodyPr/>
          <a:lstStyle/>
          <a:p>
            <a:r>
              <a:rPr lang="en-US" dirty="0"/>
              <a:t>Solution: Refactor Tests (1)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71000" y="1944000"/>
            <a:ext cx="11144252" cy="3538001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private Axe axe;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private Dummy dummy;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endParaRPr lang="en-US" sz="2397" b="1" noProof="1">
              <a:latin typeface="Consolas" pitchFamily="49" charset="0"/>
              <a:cs typeface="Consolas" pitchFamily="49" charset="0"/>
            </a:endParaRP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[SetUp]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TestInit()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this.axe = new Axe(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2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, 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2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this.dummy = new Dummy(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20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, 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20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5635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6977C9AF-BC4D-4275-B214-DD25D97C78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</p:spPr>
        <p:txBody>
          <a:bodyPr/>
          <a:lstStyle/>
          <a:p>
            <a:r>
              <a:rPr lang="en-US" dirty="0"/>
              <a:t>Solution: Refactor Tests (2)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96000" y="1273085"/>
            <a:ext cx="10800000" cy="5382415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AxeLosesDurabilyAfterAttack()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Assert.That(axe.DurabilityPoints, Is.EqualTo(1)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"Axe Durability doesn't change after attack");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[Test]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public void BrokenAxeCantAttack()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{ axe.Attack(dummy);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axe.Attack(dummy);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Assert.That(() =&gt; axe.Attack(dummy),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Throws.InvalidOperationException.With.Message</a:t>
            </a:r>
          </a:p>
          <a:p>
            <a:pPr defTabSz="1218438" latinLnBrk="1">
              <a:buFont typeface="Wingdings" panose="05000000000000000000" pitchFamily="2" charset="2"/>
              <a:buNone/>
            </a:pPr>
            <a:r>
              <a:rPr lang="en-US" sz="2397" b="1" noProof="1">
                <a:latin typeface="Consolas" pitchFamily="49" charset="0"/>
                <a:cs typeface="Consolas" pitchFamily="49" charset="0"/>
              </a:rPr>
              <a:t>    .EqualTo("Axe is broken."));</a:t>
            </a:r>
            <a:r>
              <a:rPr lang="bg-BG" sz="2397" b="1" noProof="1">
                <a:latin typeface="Consolas" pitchFamily="49" charset="0"/>
                <a:cs typeface="Consolas" pitchFamily="49" charset="0"/>
              </a:rPr>
              <a:t> </a:t>
            </a:r>
            <a:r>
              <a:rPr lang="en-US" sz="2397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4689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952" y="1269000"/>
            <a:ext cx="2888095" cy="288809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1AE1D45-6936-427F-808A-0774D94A66CE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/>
              <a:t>Seven Testing Principles</a:t>
            </a:r>
          </a:p>
        </p:txBody>
      </p:sp>
    </p:spTree>
    <p:extLst>
      <p:ext uri="{BB962C8B-B14F-4D97-AF65-F5344CB8AC3E}">
        <p14:creationId xmlns:p14="http://schemas.microsoft.com/office/powerpoint/2010/main" val="73494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">
            <a:extLst>
              <a:ext uri="{FF2B5EF4-FFF2-40B4-BE49-F238E27FC236}">
                <a16:creationId xmlns:a16="http://schemas.microsoft.com/office/drawing/2014/main" id="{B1B9EA35-1890-4363-990F-B9FF137881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1942" y="1419750"/>
            <a:ext cx="8632995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24937" y="3276641"/>
            <a:ext cx="2882677" cy="3119781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43073" y="1723767"/>
            <a:ext cx="11815018" cy="520106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chemeClr val="bg2"/>
              </a:buClr>
            </a:pP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Unit Testing </a:t>
            </a:r>
            <a:r>
              <a:rPr lang="en-GB" sz="3600" dirty="0">
                <a:solidFill>
                  <a:schemeClr val="bg2"/>
                </a:solidFill>
              </a:rPr>
              <a:t>helps us build solid code</a:t>
            </a:r>
          </a:p>
          <a:p>
            <a:pPr>
              <a:lnSpc>
                <a:spcPct val="100000"/>
              </a:lnSpc>
              <a:buClr>
                <a:schemeClr val="bg2"/>
              </a:buClr>
            </a:pP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Structure</a:t>
            </a:r>
            <a:r>
              <a:rPr lang="en-GB" sz="3600" dirty="0">
                <a:solidFill>
                  <a:schemeClr val="bg2"/>
                </a:solidFill>
              </a:rPr>
              <a:t> your unit tests – </a:t>
            </a: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3A Pattern</a:t>
            </a:r>
          </a:p>
          <a:p>
            <a:pPr>
              <a:lnSpc>
                <a:spcPct val="100000"/>
              </a:lnSpc>
              <a:buClr>
                <a:schemeClr val="bg2"/>
              </a:buClr>
            </a:pPr>
            <a:r>
              <a:rPr lang="en-GB" sz="3600" dirty="0">
                <a:solidFill>
                  <a:schemeClr val="bg2"/>
                </a:solidFill>
              </a:rPr>
              <a:t>Use different </a:t>
            </a: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assertions</a:t>
            </a:r>
            <a:r>
              <a:rPr lang="en-GB" sz="3600" dirty="0">
                <a:solidFill>
                  <a:schemeClr val="bg2"/>
                </a:solidFill>
              </a:rPr>
              <a:t> depending </a:t>
            </a:r>
            <a:br>
              <a:rPr lang="en-GB" sz="3600" dirty="0">
                <a:solidFill>
                  <a:schemeClr val="bg2"/>
                </a:solidFill>
              </a:rPr>
            </a:br>
            <a:r>
              <a:rPr lang="en-GB" sz="3600" dirty="0">
                <a:solidFill>
                  <a:schemeClr val="bg2"/>
                </a:solidFill>
              </a:rPr>
              <a:t>on the situation</a:t>
            </a:r>
          </a:p>
          <a:p>
            <a:pPr>
              <a:lnSpc>
                <a:spcPct val="100000"/>
              </a:lnSpc>
              <a:buClr>
                <a:schemeClr val="bg2"/>
              </a:buClr>
            </a:pPr>
            <a:r>
              <a:rPr lang="en-GB" sz="36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Dependency Injection:</a:t>
            </a:r>
          </a:p>
          <a:p>
            <a:pPr lvl="1">
              <a:lnSpc>
                <a:spcPct val="100000"/>
              </a:lnSpc>
              <a:buClr>
                <a:schemeClr val="bg2"/>
              </a:buClr>
            </a:pPr>
            <a:r>
              <a:rPr lang="en-GB" sz="3400" dirty="0">
                <a:solidFill>
                  <a:schemeClr val="bg2"/>
                </a:solidFill>
              </a:rPr>
              <a:t>Makes your classes </a:t>
            </a:r>
            <a:r>
              <a:rPr lang="en-GB" sz="34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testable</a:t>
            </a:r>
          </a:p>
          <a:p>
            <a:pPr lvl="1">
              <a:lnSpc>
                <a:spcPct val="100000"/>
              </a:lnSpc>
              <a:buClr>
                <a:schemeClr val="bg2"/>
              </a:buClr>
            </a:pPr>
            <a:r>
              <a:rPr lang="en-GB" sz="34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Looses coupling </a:t>
            </a:r>
            <a:r>
              <a:rPr lang="en-GB" sz="3400" dirty="0">
                <a:solidFill>
                  <a:schemeClr val="bg2"/>
                </a:solidFill>
              </a:rPr>
              <a:t>and improves design</a:t>
            </a:r>
          </a:p>
          <a:p>
            <a:pPr>
              <a:lnSpc>
                <a:spcPct val="100000"/>
              </a:lnSpc>
              <a:buClr>
                <a:schemeClr val="bg2"/>
              </a:buClr>
            </a:pPr>
            <a:endParaRPr lang="en-GB" sz="3600" dirty="0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  <a:buClr>
                <a:schemeClr val="bg2"/>
              </a:buClr>
            </a:pPr>
            <a:endParaRPr lang="en-GB" sz="3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65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dirty="0">
                <a:solidFill>
                  <a:srgbClr val="234465"/>
                </a:solidFill>
              </a:rPr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180618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8695596" cy="549000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2800" dirty="0">
                <a:hlinkClick r:id="rId4"/>
              </a:rPr>
              <a:t>about.softuni.bg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Forums</a:t>
            </a:r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133C2D07-7272-4494-BF65-9D733B389E0F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59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5AA0C81-BAC2-4319-AB26-1E5E48DE27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43</a:t>
            </a:fld>
            <a:endParaRPr lang="en-US" noProof="0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This course (slides, examples, demos, exercises, homework, documents, videos and other assets) is </a:t>
            </a:r>
            <a:r>
              <a:rPr lang="en-US" b="1" dirty="0"/>
              <a:t>copyrighted content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Unauthorized copy, reproduction or use is illegal</a:t>
            </a:r>
          </a:p>
          <a:p>
            <a:pPr>
              <a:lnSpc>
                <a:spcPct val="120000"/>
              </a:lnSpc>
            </a:pPr>
            <a:r>
              <a:rPr lang="en-US" dirty="0"/>
              <a:t>© SoftUni – </a:t>
            </a:r>
            <a:r>
              <a:rPr lang="en-US" dirty="0">
                <a:hlinkClick r:id="rId3"/>
              </a:rPr>
              <a:t>https://about.softuni.bg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Software University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A10A2585-858C-4B1E-8846-27CF1C15729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42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041766" y="1121143"/>
            <a:ext cx="10129234" cy="5546589"/>
          </a:xfrm>
        </p:spPr>
        <p:txBody>
          <a:bodyPr/>
          <a:lstStyle/>
          <a:p>
            <a:pPr>
              <a:lnSpc>
                <a:spcPct val="100000"/>
              </a:lnSpc>
              <a:buSzPct val="90000"/>
            </a:pPr>
            <a:r>
              <a:rPr lang="en-US" dirty="0"/>
              <a:t>Testing is context dependent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Testing is done differently in </a:t>
            </a:r>
            <a:r>
              <a:rPr lang="en-US" b="1" dirty="0">
                <a:solidFill>
                  <a:schemeClr val="bg1"/>
                </a:solidFill>
              </a:rPr>
              <a:t>different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contexts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dirty="0"/>
              <a:t>Example: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Safety-critical software is tested </a:t>
            </a:r>
            <a:r>
              <a:rPr lang="en-US" b="1" dirty="0">
                <a:solidFill>
                  <a:schemeClr val="bg1"/>
                </a:solidFill>
              </a:rPr>
              <a:t>differently</a:t>
            </a:r>
            <a:r>
              <a:rPr lang="en-US" dirty="0"/>
              <a:t> from an e-commerce site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71925" y="3912937"/>
            <a:ext cx="3116894" cy="284431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47DFB467-1473-41FA-9288-328DEE8A9BB0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209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45335497-5A43-45F2-9CAC-F5749E3D56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dirty="0"/>
              <a:t>Exhaustive testing is </a:t>
            </a:r>
            <a:r>
              <a:rPr lang="en-US" b="1" dirty="0">
                <a:solidFill>
                  <a:schemeClr val="bg1"/>
                </a:solidFill>
              </a:rPr>
              <a:t>impossible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All combinations of inputs and preconditions are usually almost </a:t>
            </a:r>
            <a:r>
              <a:rPr lang="en-US" b="1" dirty="0">
                <a:solidFill>
                  <a:schemeClr val="bg1"/>
                </a:solidFill>
              </a:rPr>
              <a:t>infinite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number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Testing everything is not feasible</a:t>
            </a:r>
          </a:p>
          <a:p>
            <a:pPr lvl="2"/>
            <a:r>
              <a:rPr lang="en-US" dirty="0"/>
              <a:t>Except for trivial cases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Risk analysis and priorities should be used to focus testing </a:t>
            </a:r>
            <a:br>
              <a:rPr lang="en-US" dirty="0"/>
            </a:br>
            <a:r>
              <a:rPr lang="en-US" dirty="0"/>
              <a:t>efforts</a:t>
            </a:r>
          </a:p>
          <a:p>
            <a:pPr>
              <a:lnSpc>
                <a:spcPct val="100000"/>
              </a:lnSpc>
              <a:buSzPct val="90000"/>
            </a:pP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(1)</a:t>
            </a:r>
          </a:p>
        </p:txBody>
      </p:sp>
    </p:spTree>
    <p:extLst>
      <p:ext uri="{BB962C8B-B14F-4D97-AF65-F5344CB8AC3E}">
        <p14:creationId xmlns:p14="http://schemas.microsoft.com/office/powerpoint/2010/main" val="1629168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B6A7490C-A8AA-4FA1-B0CB-8821CDE094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dirty="0"/>
              <a:t>Early testing is </a:t>
            </a:r>
            <a:r>
              <a:rPr lang="en-US" b="1" dirty="0">
                <a:solidFill>
                  <a:schemeClr val="bg1"/>
                </a:solidFill>
              </a:rPr>
              <a:t>always preferred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Testing activities shall be started as early as possible </a:t>
            </a:r>
          </a:p>
          <a:p>
            <a:pPr lvl="2"/>
            <a:r>
              <a:rPr lang="en-US" dirty="0"/>
              <a:t>And shall be focused on defined objectives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later a bug is found – the more it costs!</a:t>
            </a:r>
          </a:p>
          <a:p>
            <a:pPr>
              <a:lnSpc>
                <a:spcPct val="100000"/>
              </a:lnSpc>
              <a:buSzPct val="90000"/>
            </a:pP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(2)</a:t>
            </a:r>
          </a:p>
        </p:txBody>
      </p:sp>
      <p:pic>
        <p:nvPicPr>
          <p:cNvPr id="5" name="Picture 4" descr="Software Testi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58110" y="3993118"/>
            <a:ext cx="4075779" cy="2404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8233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6A0F029-3B12-47B4-87B9-C7EC3599FD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>
            <a:normAutofit/>
          </a:bodyPr>
          <a:lstStyle/>
          <a:p>
            <a:pPr>
              <a:lnSpc>
                <a:spcPct val="100000"/>
              </a:lnSpc>
              <a:buSzPct val="90000"/>
            </a:pPr>
            <a:r>
              <a:rPr lang="en-US" dirty="0"/>
              <a:t>Defect clustering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Testing effort shall be focused </a:t>
            </a:r>
            <a:r>
              <a:rPr lang="en-US" b="1" dirty="0">
                <a:solidFill>
                  <a:schemeClr val="bg1"/>
                </a:solidFill>
              </a:rPr>
              <a:t>proportionally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To the expected and later observed defect density of modules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 </a:t>
            </a:r>
            <a:r>
              <a:rPr lang="en-US" b="1" dirty="0">
                <a:solidFill>
                  <a:schemeClr val="bg1"/>
                </a:solidFill>
              </a:rPr>
              <a:t>small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number</a:t>
            </a:r>
            <a:r>
              <a:rPr lang="en-US" dirty="0"/>
              <a:t> of modules usually contains </a:t>
            </a:r>
            <a:r>
              <a:rPr lang="en-US" b="1" dirty="0">
                <a:solidFill>
                  <a:schemeClr val="bg1"/>
                </a:solidFill>
              </a:rPr>
              <a:t>most of the 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defects </a:t>
            </a:r>
            <a:r>
              <a:rPr lang="en-US" dirty="0"/>
              <a:t>discovered</a:t>
            </a:r>
          </a:p>
          <a:p>
            <a:pPr lvl="2"/>
            <a:r>
              <a:rPr lang="en-US" dirty="0"/>
              <a:t>Responsible for most of the operational failures</a:t>
            </a:r>
          </a:p>
          <a:p>
            <a:pPr>
              <a:lnSpc>
                <a:spcPct val="100000"/>
              </a:lnSpc>
              <a:buSzPct val="90000"/>
            </a:pP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(3)</a:t>
            </a:r>
          </a:p>
        </p:txBody>
      </p:sp>
    </p:spTree>
    <p:extLst>
      <p:ext uri="{BB962C8B-B14F-4D97-AF65-F5344CB8AC3E}">
        <p14:creationId xmlns:p14="http://schemas.microsoft.com/office/powerpoint/2010/main" val="157979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8972183F-7199-4436-BDE0-785A8E3A25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  <a:buSzPct val="90000"/>
            </a:pPr>
            <a:r>
              <a:rPr lang="en-US" sz="3400" dirty="0"/>
              <a:t>Pesticide paradox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Same tests repeated </a:t>
            </a:r>
            <a:r>
              <a:rPr lang="en-US" sz="3200" b="1" dirty="0">
                <a:solidFill>
                  <a:schemeClr val="bg1"/>
                </a:solidFill>
              </a:rPr>
              <a:t>over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and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over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again</a:t>
            </a:r>
            <a:r>
              <a:rPr lang="en-US" sz="3200" dirty="0"/>
              <a:t> tend to </a:t>
            </a:r>
            <a:r>
              <a:rPr lang="en-US" sz="3200" b="1" dirty="0">
                <a:solidFill>
                  <a:schemeClr val="bg1"/>
                </a:solidFill>
              </a:rPr>
              <a:t>lose their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/>
            </a:r>
            <a:br>
              <a:rPr lang="en-US" sz="32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3200" b="1" dirty="0">
                <a:solidFill>
                  <a:schemeClr val="bg1"/>
                </a:solidFill>
              </a:rPr>
              <a:t>effectiveness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Previously </a:t>
            </a:r>
            <a:r>
              <a:rPr lang="en-US" sz="3200" b="1" dirty="0">
                <a:solidFill>
                  <a:schemeClr val="bg1"/>
                </a:solidFill>
              </a:rPr>
              <a:t>undetected</a:t>
            </a:r>
            <a:r>
              <a:rPr lang="en-US" sz="3200" dirty="0"/>
              <a:t> defects remain </a:t>
            </a:r>
            <a:r>
              <a:rPr lang="en-US" sz="3200" b="1" dirty="0">
                <a:solidFill>
                  <a:schemeClr val="bg1"/>
                </a:solidFill>
              </a:rPr>
              <a:t>undiscovered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New and modified test cases should be developed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Testing Principles (4)</a:t>
            </a:r>
          </a:p>
        </p:txBody>
      </p:sp>
    </p:spTree>
    <p:extLst>
      <p:ext uri="{BB962C8B-B14F-4D97-AF65-F5344CB8AC3E}">
        <p14:creationId xmlns:p14="http://schemas.microsoft.com/office/powerpoint/2010/main" val="88463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3754</TotalTime>
  <Words>1659</Words>
  <Application>Microsoft Office PowerPoint</Application>
  <PresentationFormat>Widescreen</PresentationFormat>
  <Paragraphs>408</Paragraphs>
  <Slides>43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맑은 고딕</vt:lpstr>
      <vt:lpstr>Arial</vt:lpstr>
      <vt:lpstr>Calibri</vt:lpstr>
      <vt:lpstr>Consolas</vt:lpstr>
      <vt:lpstr>Wingdings</vt:lpstr>
      <vt:lpstr>Wingdings 2</vt:lpstr>
      <vt:lpstr>1_SoftUni</vt:lpstr>
      <vt:lpstr>Unit Testing</vt:lpstr>
      <vt:lpstr>Table of Contents</vt:lpstr>
      <vt:lpstr>Questions</vt:lpstr>
      <vt:lpstr>Seven Testing Principles</vt:lpstr>
      <vt:lpstr>Seven Testing Principles</vt:lpstr>
      <vt:lpstr>Seven Testing Principles (1)</vt:lpstr>
      <vt:lpstr>Seven Testing Principles (2)</vt:lpstr>
      <vt:lpstr>Seven Testing Principles (3)</vt:lpstr>
      <vt:lpstr>Seven Testing Principles (4)</vt:lpstr>
      <vt:lpstr>Seven Testing Principles (5)</vt:lpstr>
      <vt:lpstr>Seven Testing Principles (6)</vt:lpstr>
      <vt:lpstr>What is Unit Testing?</vt:lpstr>
      <vt:lpstr>Manual Testing</vt:lpstr>
      <vt:lpstr>Moving Away from Manual Testing</vt:lpstr>
      <vt:lpstr>Automated Testing</vt:lpstr>
      <vt:lpstr>Integration Tests</vt:lpstr>
      <vt:lpstr>Unit Testing Frameworks</vt:lpstr>
      <vt:lpstr>NUnit</vt:lpstr>
      <vt:lpstr>Nunit vs MSTest</vt:lpstr>
      <vt:lpstr>Problem: NUnit Test</vt:lpstr>
      <vt:lpstr>Solution: NUnit Test (1)</vt:lpstr>
      <vt:lpstr>Solution: NUnit Test (2)</vt:lpstr>
      <vt:lpstr>Solution: NUnit Test (3)</vt:lpstr>
      <vt:lpstr>What is AAA Testing Pattern</vt:lpstr>
      <vt:lpstr>3A Pattern</vt:lpstr>
      <vt:lpstr>Problem: Test Axe</vt:lpstr>
      <vt:lpstr>Solution: Test Axe (1)</vt:lpstr>
      <vt:lpstr>Solution: Test Axe (2)</vt:lpstr>
      <vt:lpstr>Problem: Test Dummy</vt:lpstr>
      <vt:lpstr>Solution: Test Dummy</vt:lpstr>
      <vt:lpstr>Good Practices</vt:lpstr>
      <vt:lpstr>Asserts (1)</vt:lpstr>
      <vt:lpstr>Asserts (2)</vt:lpstr>
      <vt:lpstr>Assertion Messages</vt:lpstr>
      <vt:lpstr>Don't Repeat Yourself</vt:lpstr>
      <vt:lpstr>Naming Test Methods</vt:lpstr>
      <vt:lpstr>Problem: Refactor Tests</vt:lpstr>
      <vt:lpstr>Solution: Refactor Tests (1)</vt:lpstr>
      <vt:lpstr>Solution: Refactor Tests (2)</vt:lpstr>
      <vt:lpstr>Summary</vt:lpstr>
      <vt:lpstr>Questions?</vt:lpstr>
      <vt:lpstr>Trainings @ Software University (SoftUni)</vt:lpstr>
      <vt:lpstr>License</vt:lpstr>
    </vt:vector>
  </TitlesOfParts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CSharp OOP - Unit Testing</dc:title>
  <dc:subject>Intro to NodeJS</dc:subject>
  <dc:creator>Software University</dc:creator>
  <cp:keywords>Software University; SoftUni; programming; coding; software development; education; training; course</cp:keywords>
  <dc:description>© SoftUni – https://softuni.org_x000d_
© Software University – https://softuni.bg_x000d_
_x000d_
Copyrighted document. Unauthorized copy, reproduction or use is not permitted.</dc:description>
  <cp:lastModifiedBy>Yoana</cp:lastModifiedBy>
  <cp:revision>19</cp:revision>
  <dcterms:created xsi:type="dcterms:W3CDTF">2018-05-23T13:08:44Z</dcterms:created>
  <dcterms:modified xsi:type="dcterms:W3CDTF">2021-03-09T15:06:54Z</dcterms:modified>
  <cp:category>programming;education;software engineering;software development</cp:category>
</cp:coreProperties>
</file>

<file path=docProps/thumbnail.jpeg>
</file>